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5" r:id="rId10"/>
    <p:sldId id="284" r:id="rId11"/>
    <p:sldId id="283" r:id="rId12"/>
    <p:sldId id="288" r:id="rId13"/>
    <p:sldId id="287" r:id="rId14"/>
    <p:sldId id="286" r:id="rId15"/>
    <p:sldId id="282" r:id="rId16"/>
    <p:sldId id="281" r:id="rId17"/>
    <p:sldId id="280" r:id="rId18"/>
    <p:sldId id="291" r:id="rId19"/>
    <p:sldId id="294" r:id="rId20"/>
    <p:sldId id="290" r:id="rId21"/>
    <p:sldId id="295" r:id="rId22"/>
    <p:sldId id="293" r:id="rId23"/>
    <p:sldId id="292" r:id="rId24"/>
    <p:sldId id="297" r:id="rId25"/>
    <p:sldId id="296" r:id="rId26"/>
    <p:sldId id="301" r:id="rId27"/>
    <p:sldId id="300" r:id="rId28"/>
    <p:sldId id="299" r:id="rId29"/>
    <p:sldId id="298" r:id="rId30"/>
    <p:sldId id="289" r:id="rId31"/>
    <p:sldId id="302" r:id="rId32"/>
    <p:sldId id="306" r:id="rId33"/>
    <p:sldId id="305" r:id="rId34"/>
    <p:sldId id="304" r:id="rId35"/>
    <p:sldId id="309" r:id="rId36"/>
    <p:sldId id="308" r:id="rId37"/>
    <p:sldId id="307" r:id="rId38"/>
    <p:sldId id="311" r:id="rId39"/>
    <p:sldId id="313" r:id="rId40"/>
    <p:sldId id="310" r:id="rId41"/>
    <p:sldId id="315" r:id="rId42"/>
    <p:sldId id="312" r:id="rId43"/>
    <p:sldId id="314" r:id="rId44"/>
    <p:sldId id="316" r:id="rId45"/>
    <p:sldId id="303" r:id="rId46"/>
    <p:sldId id="318" r:id="rId47"/>
    <p:sldId id="317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бунова Светлана Сергеевна" initials="ГСС" lastIdx="2" clrIdx="0">
    <p:extLst>
      <p:ext uri="{19B8F6BF-5375-455C-9EA6-DF929625EA0E}">
        <p15:presenceInfo xmlns:p15="http://schemas.microsoft.com/office/powerpoint/2012/main" userId="S-1-5-21-1715567821-764733703-682003330-1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70771" autoAdjust="0"/>
  </p:normalViewPr>
  <p:slideViewPr>
    <p:cSldViewPr snapToGrid="0">
      <p:cViewPr varScale="1">
        <p:scale>
          <a:sx n="51" d="100"/>
          <a:sy n="51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07.02.2020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07.02.2020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действующие по схеме : ООО «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ДигестЪ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«Гарант», ООО «Компани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(сейчас -  ООО ЮК Основа), ООО «Единый центр защиты»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94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Лже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-юристы часто привлекают «бесплатными» консультациями, даже ссылаются на «Федеральные программы», Закон «О бесплатной юридической помощи» и пр.  По результатам консультации заключается договор -  уже на платные услуги. Грамотному юристу, напротив, скорее всего, потребуется время, чтобы оценить перспективы дела и имеющиеся документы, прежде чем предлагать Вам свои услуги. 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Лжеюрист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сразу, без детального анализа ситуации, навязывает договор, обещая положительный исход.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Как правило,  любая проблема решается поэтапно. Например спор по защите прав потребителей часто решается на стадии претензии. Если компания в предмете договора пишет «претензия, жалоба в Прокуратуру, Роспотребнадзор, Уполномоченному по правам человека, иск и пр.» - это должно насторожить. Во-первых, полномочия органов четко разделены и одновременная подача жалоб во все органы власти  не требуется. Во-вторых, спор может решиться уже после составления претензии, а платить Вы будете за весь спектр услуг. Ни один суд не взыщет с ответчика плату за те услуги, которые истец понес необоснованно!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376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То, что устно говорит юрист, отличается от того, что написано в договоре? (например, обещают представлять Вас в суде, а в договоре этого нет) – это обман! Все важные моменты должны быть оговорены письменно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Подписывать документ о согласии с качеством и объемом оказанных услуг (в акте или ином документе) в процессе оказания услуг, а тем более в момент подписания договора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После подписания таких документов отказаться от договора невозможно, а претензии по качеству услуг предъявлять проблематично! 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явные недостатки  обязательно указывайте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(это касается не только юридических услуг, но и любых других!). Не обращайте внимание на фразы о том, что «это не предусмотрено формой». Если препятствуют записям – не подписывайте ничего, а претензию нужно будет подать/направить отдельно.</a:t>
            </a:r>
          </a:p>
          <a:p>
            <a:pPr>
              <a:buFontTx/>
              <a:buChar char="-"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267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 дорогостоящих  товаров (оказание дорогостоящих услуг) на дому у потребителя или на презентациях</a:t>
            </a:r>
          </a:p>
          <a:p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продают: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 (приборы, накидки);  газоанализаторы; Фильтры для воды;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окна; посуда, постельное белье; поверка и замена  приборов учета;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21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Способ продажи: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Поквартирный обход (представляются сотрудниками УК, газовых служб, фондов, социальными работниками ссылаются на федеральные программы и пр.);</a:t>
            </a:r>
          </a:p>
          <a:p>
            <a:pPr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Общедомовые собрания 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Презентации (приглашают на «бесплатные» презентации в кафе, офисы, которые временно арендуют)</a:t>
            </a:r>
          </a:p>
          <a:p>
            <a:pPr marL="171450" indent="-171450">
              <a:buFontTx/>
              <a:buChar char="-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Расклейка «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лжеобъявлений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истечении сроков поверки / эксплуатации приборов учета с указанием своих номеров телефонов, по которым потребитель 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«обманщиков»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351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потребителям навязываются дорогостоящие  медицинские изделия, посуда, постельное белье, в том числе, на дому или путем приглашения потребителей на некие «презентации»; допускается  навязывание установки газоанализаторов, фильтров, пластиковых окон  в квартирах граждан; 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 навязывания дорогостоящих товаров построены на том, что: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после сделки на общих основаниях вернуть невозможно (либо входит в соответствующий перечень товаров, не подлежащих обмену и возврату; либо товар сразу устанавливается и запускается в эксплуатацию – то есть становится бывшим в употреблении). Возврат возможен при доказывании нарушения прав потребителей, что, как правило, проблематично. 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довод потребителя – оказание психологического воздействия, которое практически недоказуемо; в основном, схема построена на страхе потребителя (например, при продаже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мед.приборов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ссылка на летальный исход от заболеваний) или доверии (нарушители ссылаются на госпрограммы, причастность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гос.органам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фондам – например, при продаже фильтров  - говорят, что они из санэпидстанции (данное наименование законом использовать не запрещено, чем пользуются нарушители);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Юридический адрес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компании - за пределами области, что затрудняет розыск компании для подачи претензии, применение мер адм. воздействия.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256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2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приведен пример навязывания установки газоанализатора, который сопряжен со следующими действиями: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Нарушители изначально создают впечатление причастности к газоснабжающей  организации или УК;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Указывают на обязательный характер установки газоанализатора и якобы предлагают скидку на немедленную установку. По факту стоимость в несколько раз превышает среднерыночную, что потребитель обнаруживает после заключения и исполнения договора.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79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вы думаете, что к Вам пришел сотрудник управляющей компании (УК), газоснабжающей организации, пенсионного фонда или Роспотребнадзора – требуйте предъявления документов; организация должна быть указана четко – если есть разночтения (например, значится ООО или с Вашей газоснабжающей компанией, указанной в квитанции, есть отличие в одну букву – это ДРУГАЯ компания).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Сотрудники этих компаний ХИТРЯТ и напрямую не представляются сотрудниками госорганов и УК, а создают ВПЕЧАТЛЕНИЕ: например, после того, как человек открывает дверь, сразу задают вопросы «Есть ли запах газа?» или говорят «Проверка воды», «Проверка окон» и пр. Они используют названия «СЭС», 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Потребнадзор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», «Газовая служба», т.е. те наименования, которые могут ввести потребителя в заблуждение, но употребление которых не запрещено. Часто приходят в форме. Не дайте ввести себя в заблуждение этим!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14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Если Вы увидели объявление о необходимости замены приборов учета, их поверке, иные объявления от имени УК или ТСЖ, которые могут привести к дополнительным затратам  - позвоните в свое ТСЖ и УК, но не по телефону, указанному в объявлении, а тем телефонам, которые есть на квитанциях или информационных стендах.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Не впускайте в квартиру посторонних лиц, находясь в одиночестве!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показывайте незнакомцам, где лежат деньги!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6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Согласно Международному стандарту «Руководство по социальной ответственности» уязвимой группой является «группа людей, подверженных дискриминации или воздействию различных неблагоприятных обстоятельств, в связи с чем они не могут реализовать свои права или иным образом пользоваться равными возможностями». В отдельных законодательных актах Российской Федерации также установлены категории лиц, подлежащих особой защите (например, в части оказания бесплатной юридической помощи, льгот и пр.). </a:t>
            </a:r>
          </a:p>
          <a:p>
            <a:r>
              <a:rPr lang="ru-RU" dirty="0" smtClean="0"/>
              <a:t>К социально уязвимым группам населения можно отнести несовершеннолетних граждан (и лиц, действующих в их интересах, в том числе, родителей, усыновителей и опекунов и пр.);  лиц пожилого возраста; инвалидов; переселенцев и беженцев; лиц, признанных ограниченно дееспособными; малоимущих и безработных лиц, в установленном порядке состоящих на учете.</a:t>
            </a:r>
          </a:p>
          <a:p>
            <a:r>
              <a:rPr lang="ru-RU" dirty="0" smtClean="0"/>
              <a:t> Также к ним можно приравнять граждан, оказавшихся в сложной жизненной ситуации (например, столкнувшихся с нарушением прав при погребении родственников, в период тяжелого заболевания и др.). </a:t>
            </a:r>
          </a:p>
          <a:p>
            <a:r>
              <a:rPr lang="ru-RU" dirty="0" smtClean="0"/>
              <a:t>Конечно, потребитель из социально уязвимой группы может столкнуться с любым нарушением его прав, как и иной другой потребитель (продажа товара ненадлежащего качества, нарушение сроков выполнения работ и пр.). </a:t>
            </a:r>
          </a:p>
          <a:p>
            <a:r>
              <a:rPr lang="ru-RU" dirty="0" smtClean="0"/>
              <a:t>Но есть на рынке схемы нарушения прав, которые нацелены, преимущественно, именно на социально уязвимые категории граждан.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должно вызвать сомнение: </a:t>
            </a:r>
          </a:p>
          <a:p>
            <a:r>
              <a:rPr lang="ru-RU" dirty="0" smtClean="0"/>
              <a:t>- Необоснованный визит. Как правило,  сотрудники госорганов, УК, </a:t>
            </a:r>
            <a:r>
              <a:rPr lang="ru-RU" dirty="0" err="1" smtClean="0"/>
              <a:t>ресурсоснабжающих</a:t>
            </a:r>
            <a:r>
              <a:rPr lang="ru-RU" dirty="0" smtClean="0"/>
              <a:t> организаций  приходят в том случае, если Вами или соседями инициировались жалобы.</a:t>
            </a:r>
          </a:p>
          <a:p>
            <a:r>
              <a:rPr lang="ru-RU" dirty="0" smtClean="0"/>
              <a:t>Как правило, о плановых осмотрах (по своей инициативе) УК и РСО предупреждают заранее – разместив информацию на информационных досках. Если ни того, ни другого не было – возможно, речь идет о недобросовестных продавцах. Позвоните в УК, РСО самостоятельно (телефоны указаны в квитанциях, которые приходят ежемесячно), уточните, направляли ли они специалистов. Телефоны госорганов также имеются в доступных источниках (если не можете найти самостоятельно – позвоните родственникам или в консультационные пункты Центра гигиены или эпидемиологии).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536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Напористость, запугивание, наигранный «деловой» тон.  Если визитер  говорит о том, что «введены новые требования» и «нужно установить какой-то прибор, чтобы не нарваться на штраф» - это может быть признаком обмана. Не поговорив с компетентными людьми (не сотрудниками данной фирмы, а родственниками, сотрудниками УК) не стоит принимать решение о сделке!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47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Мисселинг – продажа потребителям иного продукта, нежели тот, за которым он обратился.</a:t>
            </a:r>
          </a:p>
          <a:p>
            <a:pPr algn="just">
              <a:defRPr/>
            </a:pPr>
            <a:r>
              <a:rPr lang="ru-RU" altLang="ru-RU" u="sng" dirty="0" smtClean="0">
                <a:latin typeface="Times New Roman" pitchFamily="18" charset="0"/>
                <a:cs typeface="Times New Roman" pitchFamily="18" charset="0"/>
              </a:rPr>
              <a:t>В финансовой сфере это, как правило, касается схем, когда потребитель обращается в банк, чтобы сделать вклад, фактически ему на подписание предоставляется иной договор .</a:t>
            </a:r>
          </a:p>
          <a:p>
            <a:pPr marL="457200" indent="-457200" algn="just" eaLnBrk="1" hangingPunct="1">
              <a:buFontTx/>
              <a:buAutoNum type="arabicParenR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вклада заключался договор займа. С пенсионерами, имеющими намерение сделать вклад, банк заключал договоры займа от имени другой компании, которая после привлечения денежных средств объявила о своем банкротстве; при заключении договоров предоставлялась неоднозначно понимаемая информация о природе договора, его сторонах</a:t>
            </a:r>
          </a:p>
          <a:p>
            <a:pPr marL="457200" indent="-457200" algn="just" eaLnBrk="1" hangingPunct="1">
              <a:buFontTx/>
              <a:buAutoNum type="arabicParenR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вклада заключается договор инвестиционного страхования.</a:t>
            </a:r>
          </a:p>
          <a:p>
            <a:pPr marL="457200" indent="-457200" algn="just" eaLnBrk="1" hangingPunct="1">
              <a:buFontTx/>
              <a:buAutoNum type="arabicParenR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Вместо вклада заключается договор инвестирования (в том числе, в ценные бумаги).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484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 навязанных  договоров: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вклада, «подменные»  продукты не имеют государственной гарантии возврата (в отличие от вклада); к некоторым договорам (например, инвестиционные) законодательство о защите прав потребителей не применяется; доказать факт намеренного введения в заблуждения очень проблематично; вложенные  средства досрочному возврату не подлежат, либо – на очень невыгодных условиях (можно получить гораздо меньше, чем вложил изначально)</a:t>
            </a:r>
          </a:p>
          <a:p>
            <a:pPr algn="just"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599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нужно помнить</a:t>
            </a:r>
          </a:p>
          <a:p>
            <a:r>
              <a:rPr lang="ru-RU" dirty="0" smtClean="0"/>
              <a:t>1) ДЕНЬГИ - ВАШИ. Поскольку именно Вы распоряжаетесь своими деньгами, Вы имеете возможность не торопясь ознакомиться с предложенными условиями. Не нужно торопиться! Экономия времени и безграничное доверие банку может привести к нарушению Ваших прав.</a:t>
            </a:r>
          </a:p>
          <a:p>
            <a:r>
              <a:rPr lang="ru-RU" dirty="0" smtClean="0"/>
              <a:t>2) ДОКАЗАТЬ НАРУШЕНИЕ БУДЕТ СЛОЖНО. Закон предполагает разумность действий стороны сделки, в связи с чем для ее оспаривания должны быть весомые  доказательства. При </a:t>
            </a:r>
            <a:r>
              <a:rPr lang="ru-RU" dirty="0" err="1" smtClean="0"/>
              <a:t>мисселинге</a:t>
            </a:r>
            <a:r>
              <a:rPr lang="ru-RU" dirty="0" smtClean="0"/>
              <a:t> потребитель, как правило, подписывает все предоставленные документы. Доказать обман и неосознанный характер действий при отсутствии свидетелей (к показаниям которых суд также часто относится критически)  в  суде крайне сложно.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548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должно вызвать сомнения? </a:t>
            </a:r>
          </a:p>
          <a:p>
            <a:r>
              <a:rPr lang="ru-RU" dirty="0" smtClean="0"/>
              <a:t>А) Разночтения в названии или условиях договора с тем продуктом, который Вы приобретаете. </a:t>
            </a:r>
          </a:p>
          <a:p>
            <a:r>
              <a:rPr lang="ru-RU" dirty="0" smtClean="0"/>
              <a:t>Условия договора должны полностью соответствовать тому продукту, который Вы приобретаете. </a:t>
            </a:r>
          </a:p>
          <a:p>
            <a:r>
              <a:rPr lang="ru-RU" dirty="0" smtClean="0"/>
              <a:t>Если Вам необходимо сделать вклад, то договор будет называется «договор вклада», а предметом – привлечение Ваших денежных средств во вклад.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39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Внимание: иногда иные «</a:t>
            </a:r>
            <a:r>
              <a:rPr lang="ru-RU" dirty="0" err="1" smtClean="0"/>
              <a:t>лжедоговоры</a:t>
            </a:r>
            <a:r>
              <a:rPr lang="ru-RU" dirty="0" smtClean="0"/>
              <a:t>» имеют схожее название, например (из реальной практики Управления):</a:t>
            </a:r>
          </a:p>
          <a:p>
            <a:r>
              <a:rPr lang="ru-RU" dirty="0" smtClean="0"/>
              <a:t>У потребителя был вклад «</a:t>
            </a:r>
            <a:r>
              <a:rPr lang="ru-RU" dirty="0" err="1" smtClean="0"/>
              <a:t>СуперВклад</a:t>
            </a:r>
            <a:r>
              <a:rPr lang="ru-RU" dirty="0" smtClean="0"/>
              <a:t>», а потом банк «подменил» договор договором «Супер </a:t>
            </a:r>
            <a:r>
              <a:rPr lang="ru-RU" dirty="0" err="1" smtClean="0"/>
              <a:t>Займ</a:t>
            </a:r>
            <a:r>
              <a:rPr lang="ru-RU" dirty="0" smtClean="0"/>
              <a:t>», сообщив потребителям, что это «</a:t>
            </a:r>
            <a:r>
              <a:rPr lang="ru-RU" dirty="0" err="1" smtClean="0"/>
              <a:t>оджно</a:t>
            </a:r>
            <a:r>
              <a:rPr lang="ru-RU" dirty="0" smtClean="0"/>
              <a:t> и то же».</a:t>
            </a:r>
          </a:p>
          <a:p>
            <a:r>
              <a:rPr lang="ru-RU" dirty="0" smtClean="0"/>
              <a:t>Сначала потребителю был представлен договор вклада, а затем представлен на подпись  документ с названием «Вклад в будущее» (фактически это был договор страхования и со счета, открытого для целей вклада (первый подписанный договор), в пользу страховой компании была списана огромная страховая премия.</a:t>
            </a:r>
          </a:p>
          <a:p>
            <a:endParaRPr lang="ru-RU" dirty="0" smtClean="0"/>
          </a:p>
          <a:p>
            <a:r>
              <a:rPr lang="ru-RU" dirty="0" smtClean="0"/>
              <a:t>Также должно насторожить неожиданное  предложение банка перезаключить уже действующий договор на  «более выгодных условиях»  (вдвойне внимательно читайте то , что подписываете!) Банк редко поступает в ущерб себе, тем более по уже действующим сделкам.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60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447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Жертвами схемы работы автосалонов, построенная на обмане,  становятся различные категории граждан, но достаточно часто – пенсионеры, жители деревень. </a:t>
            </a:r>
          </a:p>
          <a:p>
            <a:r>
              <a:rPr lang="ru-RU" dirty="0" smtClean="0"/>
              <a:t>По указанной схеме работают автосалоны «Адамант Моторс» (Космонавтов), «</a:t>
            </a:r>
            <a:r>
              <a:rPr lang="ru-RU" dirty="0" err="1" smtClean="0"/>
              <a:t>Автолегион</a:t>
            </a:r>
            <a:r>
              <a:rPr lang="ru-RU" dirty="0" smtClean="0"/>
              <a:t>» (Маневровая), «Гранд» (</a:t>
            </a:r>
            <a:r>
              <a:rPr lang="ru-RU" dirty="0" err="1" smtClean="0"/>
              <a:t>В.Пышма</a:t>
            </a:r>
            <a:r>
              <a:rPr lang="ru-RU" dirty="0" smtClean="0"/>
              <a:t>), «</a:t>
            </a:r>
            <a:r>
              <a:rPr lang="ru-RU" dirty="0" err="1" smtClean="0"/>
              <a:t>ГородАвто</a:t>
            </a:r>
            <a:r>
              <a:rPr lang="ru-RU" dirty="0" smtClean="0"/>
              <a:t>» (Промышленный проезд), «</a:t>
            </a:r>
            <a:r>
              <a:rPr lang="ru-RU" dirty="0" err="1" smtClean="0"/>
              <a:t>Карвана</a:t>
            </a:r>
            <a:r>
              <a:rPr lang="ru-RU" dirty="0" smtClean="0"/>
              <a:t>» (Новосибирская 2-я). В них работают несколько юридических лиц, что затрудняет государственный надзор и привлечение к ответственности. </a:t>
            </a:r>
          </a:p>
          <a:p>
            <a:r>
              <a:rPr lang="ru-RU" dirty="0" smtClean="0"/>
              <a:t>Процесс заключения договора, как правило,  начинается с подачи заявки на сайте и заканчивается приобретением автомобиля по цене в 2 раза выше изначально запланированной, заключается кредитный договор со множеством </a:t>
            </a:r>
            <a:r>
              <a:rPr lang="ru-RU" dirty="0" err="1" smtClean="0"/>
              <a:t>доп.услуг</a:t>
            </a:r>
            <a:r>
              <a:rPr lang="ru-RU" dirty="0" smtClean="0"/>
              <a:t>. Процесс заключения договора искусственно затягивается до 10 часов, условия сделки постоянно меняются, предоставляются на подпись различные документы (некоторые граждане отмечают подмену страниц или исчезновение документов).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4988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начала 2019 года у органов Роспотребнадзора появилось право проводить контрольные закупки и Управлением одна из таких закупок  проведена в автосалоне. Процесс заключения договора длился 8 часов.</a:t>
            </a:r>
          </a:p>
          <a:p>
            <a:r>
              <a:rPr lang="ru-RU" dirty="0" smtClean="0"/>
              <a:t>Самые вопиющие факты нарушений, зафиксированные аудиозаписью, свидетельскими показаниями, приведены на слайде:</a:t>
            </a:r>
          </a:p>
          <a:p>
            <a:r>
              <a:rPr lang="ru-RU" dirty="0" smtClean="0"/>
              <a:t>Потребителю менеджером сразу выдана памятка с заведомо завышенной суммой кредита и  ложными сведения о доходе, которые надо сообщить банку. На вопрос специалиста менеджер пояснил, что  банк «всегда дает меньше, чем просишь»;</a:t>
            </a:r>
          </a:p>
          <a:p>
            <a:r>
              <a:rPr lang="ru-RU" dirty="0" smtClean="0"/>
              <a:t>Якобы «фиксированная ставка по кредиту» выросла от заявленной на сайте и в ходе первого телефонного разговора ставки 4,5% - до 7,9%, затем (в договоре) до 16,7 % (цитата менеджера «на самом деле ставка составляет 7, 9%,  если будет допущена просрочка - 16,7%»; кредитным договором полностью опровергается данное разъяснение – ставка приведена только одна);</a:t>
            </a:r>
          </a:p>
          <a:p>
            <a:r>
              <a:rPr lang="ru-RU" dirty="0" smtClean="0"/>
              <a:t>В кредитный договор сразу включены </a:t>
            </a:r>
            <a:r>
              <a:rPr lang="ru-RU" dirty="0" err="1" smtClean="0"/>
              <a:t>доп.услуги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До подписания кредитного договора потребителю позвонил якобы сотрудник банка  сообщил о перечислении автосалону денежных средств; на вопрос, каким образом это возможно. Ведь кредитный договор не подписан, сотрудник сбился и начал ссылаться на подписание потребителем ранее неких «соглашений» (которые к кредиту отношения не имели); предположительно, звонил не сотрудник банка, а самого салона, и это нацелено на то, чтобы потребитель не отказался от подписания документов (голос и номер телефона идентичен с первым звонком из салона);</a:t>
            </a:r>
          </a:p>
          <a:p>
            <a:r>
              <a:rPr lang="ru-RU" dirty="0" smtClean="0"/>
              <a:t>ПТС, СНИЛС  были возвращены только после того, как было сообщено о вызове полиции;</a:t>
            </a:r>
          </a:p>
          <a:p>
            <a:r>
              <a:rPr lang="ru-RU" dirty="0" smtClean="0"/>
              <a:t>Цена товара выросла от 613 тыс. руб. до 1080 тыс. руб. (общая сумма задолженности по кредиту – порядка 1,5 млн. руб.);</a:t>
            </a:r>
          </a:p>
          <a:p>
            <a:r>
              <a:rPr lang="ru-RU" dirty="0" smtClean="0"/>
              <a:t>После объяснения о проведении контрольной закупки все менеджеры салона превратились в «посетителей», документы подписывать отказались.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349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Некоторые особенности данной группы населения:</a:t>
            </a:r>
          </a:p>
          <a:p>
            <a:r>
              <a:rPr lang="ru-RU" dirty="0" smtClean="0"/>
              <a:t>- осторожность, однако сопряженная с доверием государственным и муниципальным органам и учреждениям  (нарушители часто представляются работниками </a:t>
            </a:r>
            <a:r>
              <a:rPr lang="ru-RU" dirty="0" err="1" smtClean="0"/>
              <a:t>соц.фондов</a:t>
            </a:r>
            <a:r>
              <a:rPr lang="ru-RU" dirty="0" smtClean="0"/>
              <a:t>, управляющих компаний; ссылаются на государственные программы; некоторые используют символику);</a:t>
            </a:r>
          </a:p>
          <a:p>
            <a:r>
              <a:rPr lang="ru-RU" dirty="0" smtClean="0"/>
              <a:t>- Если говорить о пенсионерах, то это наличие финансовых накопленных средств, которые стремятся «освоить» нарушители; в то же время  эти накопления появляются во многом за счет бережливости, которая, в свою очередь, определяет склонность людей доверять «скидкам», «акциям» (во многих схемах изначально обещаются якобы очень выгодные условия сделки, которые либо меняются в процессе заключения договора (путем навязывания услуг и пр.), либо являются изначально завышенными на фоне среднерыночных цен и предоставляемая «скидка» не меняет ситуации).</a:t>
            </a:r>
          </a:p>
          <a:p>
            <a:r>
              <a:rPr lang="ru-RU" dirty="0" smtClean="0"/>
              <a:t>- Сложная жизненная ситуация способствует обману (низкий уровень дохода, заболевание, наличие юридической проблемы) – например, человек, у которого есть тяжелое заболе6вание с большей вероятностью поверит в работу чудо-прибора, исцеляющего от всех болезней, чем здоровый человек, которому это не нужно. Аналогично человек, имеющий спор, например, в сфере наследства и, естественно, читающий себя правым, довериться юристу, который обещает выиграть спор (даже если дело полностью бесперспективно). Человек, которому нужен кредит, например, на похороны родственника, тоже подпишет любые документы, в том числе, вгоняющие в кабалу.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нужно помнить</a:t>
            </a:r>
          </a:p>
          <a:p>
            <a:r>
              <a:rPr lang="ru-RU" dirty="0" smtClean="0"/>
              <a:t>1) СОМНЕВАЙТЕСЬ!, особенно если:</a:t>
            </a:r>
          </a:p>
          <a:p>
            <a:r>
              <a:rPr lang="ru-RU" dirty="0" smtClean="0"/>
              <a:t>цена автомобиля на сайте (в рекламе) существенно ниже среднерыночной.</a:t>
            </a:r>
          </a:p>
          <a:p>
            <a:r>
              <a:rPr lang="ru-RU" dirty="0" smtClean="0"/>
              <a:t>- процентная ставка по кредиту, которая указана в рекламе или при первом общении с менеджером, неоправданно низкая (якобы, в связи с  «госпрограммой»);</a:t>
            </a:r>
          </a:p>
          <a:p>
            <a:r>
              <a:rPr lang="ru-RU" dirty="0" smtClean="0"/>
              <a:t>- при визите в автосалон демонстрация автомобиля постоянно откладывается под различными надуманными предлогами («автомобиль находится в другом месте» и пр.);</a:t>
            </a:r>
          </a:p>
          <a:p>
            <a:r>
              <a:rPr lang="ru-RU" dirty="0" smtClean="0"/>
              <a:t>- сумма кредита, которую необходимо запросить у банка, в несколько раз превышает стоимость автомобиля (это делается потому, что сотрудник знает -  цена автомобиля возрастет, будут навязаны дополнительные услуги); менеджер «рекомендует» завысить свой доход для одобрения кредита (это незаконно и может привести к плачевным последствиям для гражданина – вплоть до уголовной ответственности)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690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Сомнения также должно вызывать, если:</a:t>
            </a:r>
          </a:p>
          <a:p>
            <a:r>
              <a:rPr lang="ru-RU" dirty="0" smtClean="0"/>
              <a:t>- действия сотрудников часто направлены на то, чтобы заменить изначально заявленный автомобиль на другой (иная модель, марка) – чтобы невозможно было впоследствии сопоставить изначально объявленные условия и  документы, оформленные в итоге;</a:t>
            </a:r>
          </a:p>
          <a:p>
            <a:r>
              <a:rPr lang="ru-RU" dirty="0" smtClean="0"/>
              <a:t>-  процесс заключения договора затягивается на целый день, сотрудники салона, которые общаются с клиентом, постоянно меняются.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1198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997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Телефонные продажи и  мошенничество</a:t>
            </a:r>
          </a:p>
          <a:p>
            <a:r>
              <a:rPr lang="ru-RU" dirty="0" smtClean="0"/>
              <a:t>Что нужно помнить:</a:t>
            </a:r>
          </a:p>
          <a:p>
            <a:r>
              <a:rPr lang="ru-RU" dirty="0" smtClean="0"/>
              <a:t>Приобретение товаров через телемагазины, Интернет, по телефону – всегда сопряжено с риском. </a:t>
            </a:r>
          </a:p>
          <a:p>
            <a:r>
              <a:rPr lang="ru-RU" dirty="0" smtClean="0"/>
              <a:t>Необходимо перед покупкой знать, у кого приобретается товар (не номер телефона, адрес сайта и канал, по которому идет передача, а именно лицо, которое продает (его ИНН, ОГРН, полное фирменное наименование, адрес).</a:t>
            </a:r>
          </a:p>
          <a:p>
            <a:r>
              <a:rPr lang="ru-RU" dirty="0" smtClean="0"/>
              <a:t>Не тратьте на дистанционные покупки сумму, которую не сможете потерять без существенного ущерба. Мошенников практически невозможной найти!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77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Звонки из банков, правоохранительных и иных </a:t>
            </a:r>
            <a:r>
              <a:rPr lang="ru-RU" dirty="0" err="1" smtClean="0"/>
              <a:t>гос.органов</a:t>
            </a:r>
            <a:r>
              <a:rPr lang="ru-RU" dirty="0" smtClean="0"/>
              <a:t> нужно перепроверять. До того, как вами будет сообщена предметная информация лучше  самостоятельно позвонить в данные учреждения  </a:t>
            </a:r>
          </a:p>
          <a:p>
            <a:r>
              <a:rPr lang="ru-RU" dirty="0" smtClean="0"/>
              <a:t>! не по тем номерам , которые сообщили мошенники, а официальным – телефон банка всегда есть на банковской карте; телефон госучреждения можно узнать в справочной или сети Интернет</a:t>
            </a:r>
          </a:p>
          <a:p>
            <a:r>
              <a:rPr lang="ru-RU" dirty="0" smtClean="0"/>
              <a:t>Если Вы получили СМС-сообщение о блокировке карты или списании денежных средств, не перезванивайте по указанному в СМС номеру! Чтобы узнать обо всех операциях, перезвоните по номеру, указанному на ВАШЕЙ банковской карточке, сходите в банк лично и проверьте баланс через банкомат/онлайн-банк.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42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Возможные варианты телефонного мошенничества:</a:t>
            </a:r>
          </a:p>
          <a:p>
            <a:r>
              <a:rPr lang="ru-RU" dirty="0" smtClean="0"/>
              <a:t>1) «Ваши средства хотели списать мошенники, мы их заблокировали…»;</a:t>
            </a:r>
          </a:p>
          <a:p>
            <a:r>
              <a:rPr lang="ru-RU" dirty="0" smtClean="0"/>
              <a:t>2) СМС-сообщение о блокировке карты или списании денежных средств;</a:t>
            </a:r>
          </a:p>
          <a:p>
            <a:r>
              <a:rPr lang="ru-RU" dirty="0" smtClean="0"/>
              <a:t>3) Приходит СМС-сообщение о том, что «Ваш счет пополнен на ___руб.», далее с другого номера приходит сообщение: «Я по ошибке положил деньги на Ваш телефон, прошу их вернуть (положить деньги на мой номер)».</a:t>
            </a:r>
          </a:p>
          <a:p>
            <a:r>
              <a:rPr lang="ru-RU" dirty="0" smtClean="0"/>
              <a:t>4) Мошенники звонят от имени родственников, попавших в беду; часто подделывают голос или пр6едставляются сотрудниками правоохранительных органов, якобы задержавших Вашего мужа, сына, внука и пр.  </a:t>
            </a:r>
          </a:p>
          <a:p>
            <a:r>
              <a:rPr lang="ru-RU" dirty="0" smtClean="0"/>
              <a:t>Внимание: в доверие часто входят потому, что называют какие-то малоизвестные факты биографии или паспортные данные. Помните: в век информационных технологий эти данные могут быть недобросовестно получены из каких угодно источников!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8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282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Несколько общих советов:</a:t>
            </a:r>
          </a:p>
          <a:p>
            <a:r>
              <a:rPr lang="ru-RU" dirty="0" smtClean="0"/>
              <a:t>Бережно относитесь к своим персональным данным и документам. Не следует отдавать в руки чужим людям паспорт, никогда никому не называть данные банковской карты: </a:t>
            </a:r>
            <a:r>
              <a:rPr lang="ru-RU" dirty="0" err="1" smtClean="0"/>
              <a:t>пин</a:t>
            </a:r>
            <a:r>
              <a:rPr lang="ru-RU" dirty="0" smtClean="0"/>
              <a:t>-код и СVV (трехзначный код на обратной стороне карты).</a:t>
            </a:r>
          </a:p>
          <a:p>
            <a:r>
              <a:rPr lang="ru-RU" dirty="0" smtClean="0"/>
              <a:t>Если Вам дают заполнить анкету или опросный лист - внимательно изучите их содержание, прежде чем что-либо подписать, необходимо внимательно ознакомиться с содержанием и связаться с Вами. </a:t>
            </a:r>
          </a:p>
          <a:p>
            <a:r>
              <a:rPr lang="ru-RU" dirty="0" smtClean="0"/>
              <a:t>Приучите родственников и друзей  советоваться друг с другом по поводу серьезных сделок.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814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осторожностью приобретайте у людей, занимающихся квартирным сетевым маркетингом, продукты, мелкую бытовую технику – товары могут не соответствовать обязательным требованиям, а их цена, как правило, завышается в десятки раз. С осторожностью посещайте бесплатные демонстрации косметологических услуг (массаж, «пилинг», уход за волосами и т.д.) с настойчивыми рекомендациями «местного» врача, презентации косметики с «исключительными» свойствами. Продавцы таких товаров и услуг, услышав о недостатке денежных средств, убеждают граждан заключать кредитные договоры на крупные суммы. Документация по таким сделкам часто сложная и запутанная, напечатанная мелким шрифтом. Продавцы настойчивы и торопят с подписанием договора.</a:t>
            </a:r>
          </a:p>
          <a:p>
            <a:r>
              <a:rPr lang="ru-RU" dirty="0" smtClean="0"/>
              <a:t> Если Вы видите в письменных документах противоречия с теми разъяснениями, которые дает сотрудник компании, от заключения сделки лучше отказаться (например, устно сообщается о том, что кредит предоставляется под одну процентную ставку, а в договоре указана другая). Также насторожить должны и иные подозрительные действия со стороны сотрудников компании – уклончивые ответы на ваши вопросы, затягивание сроков оформления документов, постоянное предоставление на подпись различных непонятных документов и их замена.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147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Вас по телефону приглашают на какое-либо мероприятие, встречу (например, демонстрацию новых товаров, предоставление бесплатных услуг) и просят взять с собой паспорт, то большая вероятность, что основная задача таких продавцов (исполнителей) продать дорогостоящий товар (оказать услугу) с предоставлением кредита.</a:t>
            </a:r>
          </a:p>
          <a:p>
            <a:r>
              <a:rPr lang="ru-RU" dirty="0" smtClean="0"/>
              <a:t>Не испытывайте неловкость и не стесняйтесь сказать твердое «НЕТ», продавцам (исполнителям) активно предлагающих товары (услуги). Помните, что их задача продать Вам товар (услугу) любой ценой.</a:t>
            </a:r>
          </a:p>
          <a:p>
            <a:r>
              <a:rPr lang="ru-RU" dirty="0" smtClean="0"/>
              <a:t>Доказано, что человек, которому сделали что-то хорошее (например, оказали бесплатную услугу или сделали подарок, даже угостили чаем или кофе!) – испытывает чувство вины, отказывая во встречной услуге (например, что-то купить). Не поддавайтесь приемам манипуляторов! Это неуместно, когда обмен неадекватен (чашка чая = кредит на 100 тыс. </a:t>
            </a:r>
            <a:r>
              <a:rPr lang="ru-RU" dirty="0" err="1" smtClean="0"/>
              <a:t>руб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Вы всегда успеете приобрести нужный Вам товар или услугу, а вот вернуть уплаченные недобросовестному продавцу  или исполнителю деньги будет проблематично.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71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точено говорить о наиболее актуальных проблемах – это: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медицинских центров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, навязывающих дорогостоящие услуги;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продажа  неоправданно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дорогостоящих  товаров и услуг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массажных накидок, посуды, постельного белья, газоанализаторов, фильтров, пластиковых окон, БАД,  в том числе,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дому или на «презентациях»; 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навязывание и предоставление некачественных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дорогостоящих юридических услуг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Деятельность автосалонов, которые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путем обмана существенно меняют изначально обозначенные  условия сделки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Мисселинг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подмена договоров путем обмана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) в финансовой сфере;</a:t>
            </a:r>
          </a:p>
          <a:p>
            <a:pPr marL="171450" indent="-171450" algn="just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«Дистанционный обман» (в том числе, телефонное мошенничество)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7260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Прежде, чем приобрести товар или услугу следует:</a:t>
            </a:r>
          </a:p>
          <a:p>
            <a:r>
              <a:rPr lang="ru-RU" dirty="0" smtClean="0"/>
              <a:t>- продумать вопрос о необходимости покупки;</a:t>
            </a:r>
          </a:p>
          <a:p>
            <a:r>
              <a:rPr lang="ru-RU" dirty="0" smtClean="0"/>
              <a:t>- ознакомиться с инструкцией;</a:t>
            </a:r>
          </a:p>
          <a:p>
            <a:r>
              <a:rPr lang="ru-RU" dirty="0" smtClean="0"/>
              <a:t>- внимательно изучить все имеющиеся у продавца документы;</a:t>
            </a:r>
          </a:p>
          <a:p>
            <a:r>
              <a:rPr lang="ru-RU" dirty="0" smtClean="0"/>
              <a:t>- потребовать от распространителя демонстрации его работы;</a:t>
            </a:r>
          </a:p>
          <a:p>
            <a:r>
              <a:rPr lang="ru-RU" dirty="0" smtClean="0"/>
              <a:t>- проконсультироваться с сотрудниками компетентных организаций;</a:t>
            </a:r>
          </a:p>
          <a:p>
            <a:r>
              <a:rPr lang="ru-RU" dirty="0" smtClean="0"/>
              <a:t>- посоветоваться с родными и близкими.</a:t>
            </a:r>
          </a:p>
          <a:p>
            <a:r>
              <a:rPr lang="ru-RU" dirty="0" smtClean="0"/>
              <a:t>Помните, что потребитель свободен в заключении договора, а понуждение к заключению договора не допускается.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235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Помните:</a:t>
            </a:r>
          </a:p>
          <a:p>
            <a:r>
              <a:rPr lang="ru-RU" dirty="0" smtClean="0"/>
              <a:t>Схемы нарушения меняются постоянно. Сначала продавали пылесосы, потом – израильскую косметику, сейчас актуальны юридические и медицинские услуги. Однако все эти схемы построены на одних принципах, о которых мы говорили.</a:t>
            </a:r>
          </a:p>
          <a:p>
            <a:r>
              <a:rPr lang="ru-RU" dirty="0" smtClean="0"/>
              <a:t>Самый главный совет: </a:t>
            </a:r>
          </a:p>
          <a:p>
            <a:r>
              <a:rPr lang="ru-RU" dirty="0" smtClean="0"/>
              <a:t>Если речь идет о Ваших  деньгах - ВСЕГДА И ВО ВСЕМ СОМНЕВАЙТЕСЬ!  Если вы видите признаки незаконных схем в тех ситуациях, о которых мы сегодня не говорили, - это повод для сомнения! Скорее всего, перед вами – новая схема.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956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Почему надзорным органам сложно бороться с этими схемами?</a:t>
            </a:r>
          </a:p>
          <a:p>
            <a:r>
              <a:rPr lang="ru-RU" dirty="0" smtClean="0"/>
              <a:t>1) Штрафы несоизмеримо малы в сравнении с прибылями от незаконной деятельности</a:t>
            </a:r>
          </a:p>
          <a:p>
            <a:r>
              <a:rPr lang="ru-RU" dirty="0" smtClean="0"/>
              <a:t>2) Незаконные схемы характеризуются использованием методов психологического воздействия, которое доказать не удается – ни в административном, ни в судебном порядке;</a:t>
            </a:r>
          </a:p>
          <a:p>
            <a:r>
              <a:rPr lang="ru-RU" dirty="0" smtClean="0"/>
              <a:t>3) Нарушения, которые выявляются Управлением, в целом, устранимы, то есть не являются основанием для полного пресечения незаконной деятельности таких лиц. По мере выявлений нарушений, вынесения предписаний незаконные схемы привлечения граждан к приобретению услуг совершенствуются, хозяйствующие субъекты систематически перерегистрируются.</a:t>
            </a:r>
          </a:p>
          <a:p>
            <a:r>
              <a:rPr lang="ru-RU" dirty="0" smtClean="0"/>
              <a:t>4) Подача исков не пресекает деятельность компаний: Иски в защиту неопределенного круга лиц тоже подаются только по фактам нарушений, доказуемых в административном порядке; компания приводит документацию в соответствие, но продолжает действовать теми же методами.</a:t>
            </a:r>
          </a:p>
          <a:p>
            <a:r>
              <a:rPr lang="ru-RU" dirty="0" smtClean="0"/>
              <a:t>Имелся опыт с  подачей иска о ликвидации </a:t>
            </a:r>
            <a:r>
              <a:rPr lang="ru-RU" dirty="0" err="1" smtClean="0"/>
              <a:t>мед.организации</a:t>
            </a:r>
            <a:r>
              <a:rPr lang="ru-RU" dirty="0" smtClean="0"/>
              <a:t> ООО «</a:t>
            </a:r>
            <a:r>
              <a:rPr lang="ru-RU" dirty="0" err="1" smtClean="0"/>
              <a:t>Лайф</a:t>
            </a:r>
            <a:r>
              <a:rPr lang="ru-RU" dirty="0" smtClean="0"/>
              <a:t>» – еще до вынесения решения компания ликвидировалась и стала ООО «</a:t>
            </a:r>
            <a:r>
              <a:rPr lang="ru-RU" dirty="0" err="1" smtClean="0"/>
              <a:t>Лайф</a:t>
            </a:r>
            <a:r>
              <a:rPr lang="ru-RU" dirty="0" smtClean="0"/>
              <a:t> </a:t>
            </a:r>
            <a:r>
              <a:rPr lang="ru-RU" dirty="0" err="1" smtClean="0"/>
              <a:t>Медикал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После подачи иска в защиту неопределенного круга лиц к </a:t>
            </a:r>
            <a:r>
              <a:rPr lang="ru-RU" dirty="0" err="1" smtClean="0"/>
              <a:t>юр.компании</a:t>
            </a:r>
            <a:r>
              <a:rPr lang="ru-RU" dirty="0" smtClean="0"/>
              <a:t> «Компани </a:t>
            </a:r>
            <a:r>
              <a:rPr lang="ru-RU" dirty="0" err="1" smtClean="0"/>
              <a:t>Пром</a:t>
            </a:r>
            <a:r>
              <a:rPr lang="ru-RU" dirty="0" smtClean="0"/>
              <a:t>» она ликвидировалась, сейчас действует под наименованием ЮК «Основа».</a:t>
            </a:r>
          </a:p>
          <a:p>
            <a:r>
              <a:rPr lang="ru-RU" dirty="0" smtClean="0"/>
              <a:t>Меры судебной защиты прав потребителей носят «точечный характер» и не пресекают деятельность таких лиц в целом.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7773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именно профилактика нарушений – подкованность потребителей –самый действенный выход!</a:t>
            </a:r>
          </a:p>
          <a:p>
            <a:r>
              <a:rPr lang="ru-RU" dirty="0" smtClean="0"/>
              <a:t>Сообщите полученную сегодня  информацию  своим родственникам, знакомым, соседям, в том числе, одиноко проживающим, старшим по дому!</a:t>
            </a:r>
          </a:p>
          <a:p>
            <a:r>
              <a:rPr lang="ru-RU" dirty="0" smtClean="0"/>
              <a:t>Если Вы распознали мошенника – постучитесь к своим соседям (особенно одиноко проживающим людям, инвалидам) – предупредите об опасности! О «визитах» таких лиц также информируйте своего участкового уполномоченного.</a:t>
            </a:r>
          </a:p>
          <a:p>
            <a:r>
              <a:rPr lang="ru-RU" dirty="0" smtClean="0"/>
              <a:t>Если Вы стали жертвой мошенников – сообщайте немедленно своим родственникам и в компетентные органы!</a:t>
            </a:r>
          </a:p>
          <a:p>
            <a:r>
              <a:rPr lang="ru-RU" dirty="0" smtClean="0"/>
              <a:t>- Самое главное - не только рассказать пожилым людям и юному поколению о способах мошенничества и мерах предосторожности, но и оказать поддержку. Пусть Ваши близкие не стесняются звонить Вам в подобных ситуациях.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7266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Узнайте, запишите и разместите  на видном месте телефоны своего банка, участкового и управляющей компании!</a:t>
            </a:r>
          </a:p>
          <a:p>
            <a:r>
              <a:rPr lang="ru-RU" dirty="0" smtClean="0"/>
              <a:t>При любых попытках узнать ПИН-код, сообщениях о блокировке/списании денежных средств с карты или иной подозрительной активности в отношении Ваших финансовых средств – немедленно сообщайте в банк  (лучше временно заблокировать счет, а затем в отделении банка все восстановить, чем лишиться всех накоплений!)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0094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Запишите также  телефоны и адреса:</a:t>
            </a:r>
          </a:p>
          <a:p>
            <a:r>
              <a:rPr lang="ru-RU" dirty="0" smtClean="0"/>
              <a:t>Консультационный центр ФБУЗ «Центр гигиены и эпидемиологии в Свердловской области», г.Екатеринбург, пер. Отдельный, 3, тел. (343) 374-14-55;</a:t>
            </a:r>
          </a:p>
          <a:p>
            <a:r>
              <a:rPr lang="ru-RU" dirty="0" smtClean="0"/>
              <a:t>- Екатеринбургский консультационный пункт, г. Екатеринбург, ул. Московская, 49, тел. (343) 272-00-07;</a:t>
            </a:r>
          </a:p>
          <a:p>
            <a:r>
              <a:rPr lang="ru-RU" dirty="0" smtClean="0"/>
              <a:t>_______________ (КП в Вашем муниципалитете);</a:t>
            </a:r>
          </a:p>
          <a:p>
            <a:r>
              <a:rPr lang="ru-RU" dirty="0" smtClean="0"/>
              <a:t> _________________ (ОМС – если есть функции по ЗПП). </a:t>
            </a:r>
          </a:p>
          <a:p>
            <a:r>
              <a:rPr lang="ru-RU" dirty="0" smtClean="0"/>
              <a:t>Здесь можно получить консультацию по вопросам защиты прав – как до сделки, так и после, в случае столкновения с нарушением.</a:t>
            </a:r>
          </a:p>
          <a:p>
            <a:r>
              <a:rPr lang="ru-RU" dirty="0" smtClean="0"/>
              <a:t>Специалисты  помогут, в том числе, составить жалобу в органы Роспотребнадзора, претензию, иск в суд.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309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28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Общие черты подобных проблем: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ru-RU" dirty="0" smtClean="0"/>
              <a:t>Зачастую при продаже  товаров и услуг, манипулируют ценой, первоначально озвучивая высокую стоимость, но в дальнейшем предоставляя большую скидку, якобы в рамках специальной акции или «персонального» предложения. При этом договор нужно заключить именно сегодня.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ru-RU" dirty="0" smtClean="0"/>
              <a:t>При невозможности потребителя оплатить товар (услугу) всегда готовы предоставить «рассрочку». Однако данная «рассрочка» является кредитом, который потребитель обязан уже выплатить не продавцу, а банку вместе с процентами за его пользование.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ru-RU" dirty="0" smtClean="0"/>
              <a:t>Рекламируя товары (услуги) продавцы (исполнители) зачастую обращаются к тем темам, которые наиболее актуальны у потребителей пожилого возраста, это и товары связанные с улучшением здоровья, питания, качества жизни.</a:t>
            </a:r>
          </a:p>
          <a:p>
            <a:pPr marL="228600" indent="-228600">
              <a:lnSpc>
                <a:spcPct val="80000"/>
              </a:lnSpc>
              <a:spcBef>
                <a:spcPct val="0"/>
              </a:spcBef>
              <a:buFontTx/>
              <a:buAutoNum type="arabicParenR"/>
              <a:defRPr/>
            </a:pPr>
            <a:r>
              <a:rPr lang="ru-RU" dirty="0" smtClean="0"/>
              <a:t>Нередко продавцы берут на себя роль представителей органов государственной власти,  например, используя фальшивые удостоверения и апеллируя тем, что пенсионер попал под действие некой государственной программы адресной помощи. В </a:t>
            </a:r>
            <a:r>
              <a:rPr lang="ru-RU" dirty="0" err="1" smtClean="0"/>
              <a:t>юрфирмах</a:t>
            </a:r>
            <a:r>
              <a:rPr lang="ru-RU" dirty="0" smtClean="0"/>
              <a:t>, обманывающих граждан, размещены флаги и герб РФ.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мед.центров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навязывающих дорогие услуги, стандартная. </a:t>
            </a:r>
          </a:p>
          <a:p>
            <a:pPr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компания осуществляет сбор сведений о клиенте,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обзвон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Клиенту делают предложение  принять участие в бесплатной диагностике заболеваний. Клиент совершает визит в центр, где проводятся «обследования», клиентов пугают наличием множества заболеваний с летальным исходом, в навязчивой форме предлагается заключить длительный договор на оказание данных услуг – общая стоимость процедур, как правило, составляет не менее 70-100 тыс. рублей. </a:t>
            </a:r>
          </a:p>
          <a:p>
            <a:pPr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быть заключен договор купли-продажи –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мед.приборов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изделий, косметики. Многие клиенты являются людьми пожилого возраста, не обладают специальными познаниями, не осознают кабальный характер сделки. Одновременно заключается кредитный договор, который подписывается зачастую неосознанно.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дальнейшем, при отказе потребителя от договора денежные средства не возвращаются, что побуждает потребителя обращаться в органы Роспотребнадзора.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приведены нарушения, которые выявлены при проведении последних надзорных мероприятий: оказание услуг сопряжено с неквалифицированной диагностикой и назначением лечения; по сути заключение договора не зависит от результата обследования – менеджер проинструктирован на заключение договора любым способом. 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действующие по данной  схеме – ООО «Альянс-ЕКБ», ООО «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Лайф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Медикал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Медикал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групп», ООО «Эль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и пр.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Любая компания на рынке всегда  преследует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СВОИ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интересы;  в «бесплатных» услугах у компании есть заинтересованность только если в дальнейшем будет получена плата в каком бы то ни было виде;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заключать договор не планируется – паспорт лучше не брать; если без паспорта «бесплатные» услуги не предоставляются – скорее всего, перед Вами очередная схема обмана;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Любые дорогостоящие сделки не следует заключать в одиночестве, всегда берите с собой знакомых и друзей; перед заключением сделки лучше всегда советоваться с  супругами или близкими родственниками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что-то вызывает хоть малейшие  сомнения – нужно отказываться от сделки; вернуться обратно, обдумав все условия, можно в любой момент; это будет легче и «дешевле», чем потом получить назад свои деньги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Столкнувшись с нарушениями своих прав, потребитель стремится обратиться за помощью к профессиональному юристу.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г.Екатеринбурге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открылось множество частных юридических фирм, которые ставят своей целью не помощь потребителю, а зарабатывание денег.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 видит телефон компании в «бегущей строке» в общественном транспорте или находит его в сети Интернет (нередко на сайте размещена эмблема Роспотребнадзора или иная информация, которая свидетельствует о якобы принадлежности компании к государственным органам, программам и пр. – например, ссылка на закон «О бесплатной юридической помощи»). Далее гражданин обращается за бесплатной консультацией, которая потом становится платной (поскольку якобы в процессе консультации возникли дополнительные сложности и действия). Далее вне зависимости от перспектив  разрешения проблемы потребителя ему сообщается о том, что потребитель прав и спор разрешится в его пользу со 100% вероятностью. В  договор включатся максимальный состав услуг (включает подготовку жалоб в различные органы, не имеющие отношения к проблеме); важнейшие услуги, напротив, не включаются (например, представительство в суде)  - о них сообщается устно, но в связи с отсутствием в предмете договора в дальнейшем потребителю в их предоставлении отказывают.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Иски, заявления готовятся крайне некачественно, часто – с нарушением установленных сроков. Акты о надлежащем оказании услуг подписываются сразу, в связи с чем ненадлежащее оказание услуг доказать проблематично.  При отказе от договора компании не возвращают деньги.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83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  <a:p>
            <a:pPr lvl="1" rtl="0" eaLnBrk="1" latinLnBrk="0" hangingPunct="1"/>
            <a:r>
              <a:rPr lang="ru-RU" noProof="0" smtClean="0"/>
              <a:t>Второй уровень</a:t>
            </a:r>
          </a:p>
          <a:p>
            <a:pPr lvl="2" rtl="0" eaLnBrk="1" latinLnBrk="0" hangingPunct="1"/>
            <a:r>
              <a:rPr lang="ru-RU" noProof="0" smtClean="0"/>
              <a:t>Третий уровень</a:t>
            </a:r>
          </a:p>
          <a:p>
            <a:pPr lvl="3" rtl="0" eaLnBrk="1" latinLnBrk="0" hangingPunct="1"/>
            <a:r>
              <a:rPr lang="ru-RU" noProof="0" smtClean="0"/>
              <a:t>Четвертый уровень</a:t>
            </a:r>
          </a:p>
          <a:p>
            <a:pPr lvl="4" rtl="0" eaLnBrk="1" latinLnBrk="0" hangingPunct="1"/>
            <a:r>
              <a:rPr lang="ru-RU" noProof="0" smtClean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 smtClean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 smtClean="0"/>
              <a:t>Образец текста</a:t>
            </a:r>
          </a:p>
          <a:p>
            <a:pPr lvl="1" rtl="0" eaLnBrk="1" latinLnBrk="0" hangingPunct="1"/>
            <a:r>
              <a:rPr lang="ru-RU" noProof="0" dirty="0" smtClean="0"/>
              <a:t>Второй уровень</a:t>
            </a:r>
          </a:p>
          <a:p>
            <a:pPr lvl="2" rtl="0" eaLnBrk="1" latinLnBrk="0" hangingPunct="1"/>
            <a:r>
              <a:rPr lang="ru-RU" noProof="0" dirty="0" smtClean="0"/>
              <a:t>Третий уровень</a:t>
            </a:r>
          </a:p>
          <a:p>
            <a:pPr lvl="3" rtl="0" eaLnBrk="1" latinLnBrk="0" hangingPunct="1"/>
            <a:r>
              <a:rPr lang="ru-RU" noProof="0" dirty="0" smtClean="0"/>
              <a:t>Четвертый уровень</a:t>
            </a:r>
          </a:p>
          <a:p>
            <a:pPr lvl="4" rtl="0" eaLnBrk="1" latinLnBrk="0" hangingPunct="1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07.02.2020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36601" y="2725260"/>
            <a:ext cx="8083297" cy="2025650"/>
          </a:xfrm>
          <a:prstGeom prst="rect">
            <a:avLst/>
          </a:prstGeom>
          <a:solidFill>
            <a:srgbClr val="E9FDF8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 стать жертвой обмана на потребительском рынке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0221" y="614413"/>
            <a:ext cx="10718800" cy="1534585"/>
          </a:xfrm>
          <a:prstGeom prst="rect">
            <a:avLst/>
          </a:prstGeom>
          <a:solidFill>
            <a:srgbClr val="E6FDFE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ru-RU" altLang="ru-RU" sz="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службы по надзору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защиты прав потребителей и благополучия человека по Свердловской области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6601" y="5565561"/>
            <a:ext cx="7578343" cy="528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2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9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04" y="2725260"/>
            <a:ext cx="3396596" cy="33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038613" y="1022604"/>
            <a:ext cx="8685212" cy="1659636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Компании: ООО «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ДигестЪ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«Гарант», ООО «Компани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(сейчас -  ООО ЮК Основа), ООО «Единый центр защиты»  и пр.</a:t>
            </a: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16" y="2913888"/>
            <a:ext cx="6306605" cy="35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965770" y="291846"/>
            <a:ext cx="880586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577501" y="932688"/>
            <a:ext cx="11387328" cy="5711952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БЕСПЛАТНО, БЫСТРО… = ПОДОЗРИТЕЛЬНО.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-юристы часто привлекают «бесплатными» консультациями, даже ссылаются на «Федеральные программы», Закон «О бесплатной юридической помощи» и пр.  По результатам консультации заключается договор -  уже на платные услуги. Грамотному юристу, напротив, скорее всего, потребуется время, чтобы оценить перспективы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АДЕКВАТНЫЙ ОБЪЕМ УСЛУГ. </a:t>
            </a:r>
            <a:r>
              <a:rPr lang="ru-RU" alt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 любая проблема решается поэтапно. Например спор по защите прав потребителей часто решается на стадии претензии. Если компания в предмете договора пишет «претензия, жалоба в Прокуратуру, Роспотребнадзор, Уполномоченному по правам человека, иск и пр.» - это должно насторожить. Во-первых, полномочия органов четко разделены и одновременная подача жалоб во все органы власти  не требуется. Во-вторых, спор может решиться уже после составления претензии, а платить Вы будете за весь спектр услуг. Ни один суд не взыщет с ответчика плату за те услуги, которые истец понес необоснованно! </a:t>
            </a:r>
          </a:p>
        </p:txBody>
      </p:sp>
    </p:spTree>
    <p:extLst>
      <p:ext uri="{BB962C8B-B14F-4D97-AF65-F5344CB8AC3E}">
        <p14:creationId xmlns:p14="http://schemas.microsoft.com/office/powerpoint/2010/main" val="346605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2051114" y="328422"/>
            <a:ext cx="880586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80288" y="1075944"/>
            <a:ext cx="10875264" cy="5385816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СОМНЕВАЙТЕСЬ!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устно говорит юрист, отличается от того, что написано в договоре? (например, обещают представлять Вас в суде, а в договоре этого нет) – это обман! Все важные моменты должны быть оговорены письменно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ПРЕТЕНЗИЙ НЕ ИМЕЮ …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Подписывать документ о согласии с качеством и объемом оказанных услуг (в акте или ином документе) в процессе оказания услуг, а тем более в момент подписания договора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После подписания таких документов отказаться от договора невозможно, а претензии по качеству услуг предъявлять проблематично! 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явные недостатки  обязательно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указывайте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обращайте внимание на фразы о том, что «это не предусмотрено формой». Если препятствуют записям – не подписывайте ничего, а претензию нужно будет подать/направить отдельно.</a:t>
            </a:r>
          </a:p>
        </p:txBody>
      </p:sp>
    </p:spTree>
    <p:extLst>
      <p:ext uri="{BB962C8B-B14F-4D97-AF65-F5344CB8AC3E}">
        <p14:creationId xmlns:p14="http://schemas.microsoft.com/office/powerpoint/2010/main" val="3248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687449" y="886364"/>
            <a:ext cx="9638919" cy="107734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Продажа  дорогостоящих  товаров (оказание дорогостоящих услуг) на дому у потребителя или на презентациях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70713" y="2198370"/>
            <a:ext cx="6920103" cy="4076700"/>
          </a:xfrm>
          <a:prstGeom prst="rect">
            <a:avLst/>
          </a:prstGeom>
          <a:solidFill>
            <a:srgbClr val="E9FDF8"/>
          </a:solidFill>
        </p:spPr>
        <p:txBody>
          <a:bodyPr vert="horz"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продают?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-медицинские изделия (приборы, накидки);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газоанализаторы;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фильтры для воды;</a:t>
            </a:r>
          </a:p>
          <a:p>
            <a:pPr algn="ctr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окна; </a:t>
            </a:r>
          </a:p>
          <a:p>
            <a:pPr algn="ctr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посуда, </a:t>
            </a:r>
          </a:p>
          <a:p>
            <a:pPr algn="ctr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постельное белье; </a:t>
            </a:r>
          </a:p>
          <a:p>
            <a:pPr algn="ctr">
              <a:buFontTx/>
              <a:buChar char="-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поверка и замена  приборов учета; </a:t>
            </a:r>
          </a:p>
          <a:p>
            <a:pPr algn="ctr">
              <a:buFontTx/>
              <a:buChar char="-"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БАДы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78" y="1586841"/>
            <a:ext cx="5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577977" y="954786"/>
            <a:ext cx="10882503" cy="4653534"/>
          </a:xfrm>
          <a:prstGeom prst="rect">
            <a:avLst/>
          </a:prstGeom>
          <a:solidFill>
            <a:srgbClr val="E9FDF8"/>
          </a:solidFill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продают?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Поквартирный обход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(представляются сотрудниками УК, газовых служб, фондов, социальными работниками ссылаются на федеральные программы и пр.);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Общедомовые собрания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«фонда помощи пенсионерам» и пр.)</a:t>
            </a:r>
          </a:p>
          <a:p>
            <a:pPr algn="ctr">
              <a:buFontTx/>
              <a:buChar char="-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(приглашают на «бесплатные» презентации в кафе, офисы, которые временно арендуют);</a:t>
            </a:r>
          </a:p>
          <a:p>
            <a:pPr algn="ctr">
              <a:buFontTx/>
              <a:buChar char="-"/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Расклейка «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лжеобъявлений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истечении сроков поверки / эксплуатации приборов учета с указанием своих номеров телефонов, по которым потребитель 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«обманщиков»</a:t>
            </a:r>
          </a:p>
        </p:txBody>
      </p:sp>
    </p:spTree>
    <p:extLst>
      <p:ext uri="{BB962C8B-B14F-4D97-AF65-F5344CB8AC3E}">
        <p14:creationId xmlns:p14="http://schemas.microsoft.com/office/powerpoint/2010/main" val="40586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09369" y="568579"/>
            <a:ext cx="8715375" cy="701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сложности восстановления нарушенных прав?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090041" y="1491234"/>
            <a:ext cx="10419207" cy="5116830"/>
          </a:xfrm>
          <a:prstGeom prst="rect">
            <a:avLst/>
          </a:prstGeom>
          <a:solidFill>
            <a:srgbClr val="E9FDF8"/>
          </a:solidFill>
        </p:spPr>
        <p:txBody>
          <a:bodyPr vert="horz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charset="0"/>
              <a:buAutoNum type="arabicParenR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навязываются товары, включенные в Перечень товаров,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не подлежащих обмену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… (неприменима ст. 25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ЗоЗПП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457200" indent="-457200" algn="ctr">
              <a:buFont typeface="Arial" charset="0"/>
              <a:buAutoNum type="arabicParenR"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charset="0"/>
              <a:buAutoNum type="arabicParenR"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выполняются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работы по установке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товара (фильтр, газоанализатор) – товар автоматически становится б/у;</a:t>
            </a:r>
          </a:p>
          <a:p>
            <a:pPr marL="457200" indent="-457200" algn="ctr">
              <a:buFont typeface="Arial" charset="0"/>
              <a:buAutoNum type="arabicParenR"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3) доказать факт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психологического воздействия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навязывания очень проблематично (необходимы доказательства, либо ссылка на иные нарушения – в части информации, качества и пр.);</a:t>
            </a:r>
          </a:p>
          <a:p>
            <a:pPr marL="0" indent="0" algn="ctr">
              <a:buFont typeface="Arial" charset="0"/>
              <a:buNone/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4) компании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расположены за пределами региона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(Челябинская, Владимирская область, г. Москва и пр.)</a:t>
            </a:r>
          </a:p>
        </p:txBody>
      </p:sp>
    </p:spTree>
    <p:extLst>
      <p:ext uri="{BB962C8B-B14F-4D97-AF65-F5344CB8AC3E}">
        <p14:creationId xmlns:p14="http://schemas.microsoft.com/office/powerpoint/2010/main" val="33247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18" y="1197864"/>
            <a:ext cx="5516118" cy="5516118"/>
          </a:xfrm>
          <a:prstGeom prst="rect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33753" y="1068451"/>
            <a:ext cx="8715375" cy="701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 дорогостоящих  товаров на дому у потребителя (на примере газоанализаторов)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68442" y="865632"/>
            <a:ext cx="11889446" cy="5327904"/>
          </a:xfrm>
          <a:prstGeom prst="roundRect">
            <a:avLst>
              <a:gd name="adj" fmla="val 16667"/>
            </a:avLst>
          </a:prstGeom>
          <a:solidFill>
            <a:srgbClr val="E9FDF8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182563" algn="just">
              <a:buFont typeface="Arial" pitchFamily="34" charset="0"/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- Сотрудники компании-нарушителя изначально представляются работниками газовой службы, показывают удостоверение (иной организации); </a:t>
            </a:r>
            <a:b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- Проводится «обследование» квартиры на предмет соответствия требованиям безопасности установки и эксплуатации газового оборудования (утечка газа), настойчиво задают вопросы о наличии запаха газа и т.п., т.е. создают впечатление  заинтересованности в обеспечении безопасности (потребитель принимает данных лиц за работников УК или РСО); </a:t>
            </a:r>
          </a:p>
          <a:p>
            <a:pPr indent="182563" algn="just">
              <a:buFontTx/>
              <a:buChar char="-"/>
              <a:defRPr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риводятся статистика пожаров (пугают примерами).</a:t>
            </a:r>
            <a:b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- Приводятся нормативно-правовые акты, обязывающие потребителей установить  </a:t>
            </a:r>
            <a:r>
              <a:rPr lang="ru-RU" altLang="ru-RU" sz="2600" dirty="0" err="1" smtClean="0">
                <a:latin typeface="Times New Roman" pitchFamily="18" charset="0"/>
                <a:cs typeface="Times New Roman" pitchFamily="18" charset="0"/>
              </a:rPr>
              <a:t>извещатели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, которые скоро вступают действие;</a:t>
            </a:r>
          </a:p>
          <a:p>
            <a:pPr indent="182563" algn="just"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Предлагаются «скидки» по акции</a:t>
            </a:r>
          </a:p>
        </p:txBody>
      </p:sp>
    </p:spTree>
    <p:extLst>
      <p:ext uri="{BB962C8B-B14F-4D97-AF65-F5344CB8AC3E}">
        <p14:creationId xmlns:p14="http://schemas.microsoft.com/office/powerpoint/2010/main" val="42243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07274" y="450342"/>
            <a:ext cx="880586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046892" y="1121664"/>
            <a:ext cx="10523315" cy="530352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думаете, что к Вам пришел сотрудник управляющей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компании,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газоснабжающей организации, пенсионного фонда или Роспотребнадзора – требуйте предъявления документов; организация должна быть указана четко – если есть разночтения (например, значится ООО или с Вашей газоснабжающей компанией, указанной в квитанции, есть отличие в одну букву – это ДРУГАЯ компания). </a:t>
            </a:r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дайте ввести себя в заблуждение форменной одеждой, «деловыми» вопросами, наличием удостоверения (необходимо знакомиться с его содержанием!),  употреблением слов  «СЭС», «газовая служба», «фонд» и пр.</a:t>
            </a:r>
          </a:p>
        </p:txBody>
      </p:sp>
    </p:spTree>
    <p:extLst>
      <p:ext uri="{BB962C8B-B14F-4D97-AF65-F5344CB8AC3E}">
        <p14:creationId xmlns:p14="http://schemas.microsoft.com/office/powerpoint/2010/main" val="22626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073722" y="890016"/>
            <a:ext cx="10545254" cy="5474208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ТСЖ и УК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Вы увидели объявление о необходимости замены приборов учета, их поверке, иные объявления от имени УК или ТСЖ, которые могут привести к дополнительным затратам  - позвоните в свое ТСЖ и УК, но не по телефону, указанному в объявлении, а тем телефонам, которые есть на квитанциях или информационных стендах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</a:t>
            </a:r>
            <a:r>
              <a:rPr lang="ru-RU" alt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впускайте в квартиру посторонних лиц, находясь в одиночестве!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показывайте незнакомцам, где лежат деньги!</a:t>
            </a:r>
          </a:p>
        </p:txBody>
      </p:sp>
    </p:spTree>
    <p:extLst>
      <p:ext uri="{BB962C8B-B14F-4D97-AF65-F5344CB8AC3E}">
        <p14:creationId xmlns:p14="http://schemas.microsoft.com/office/powerpoint/2010/main" val="22964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68441" y="946149"/>
            <a:ext cx="11815011" cy="8946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уязвимые группы населения, которые чаще всего становятся жертвой обмана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441" y="2439849"/>
            <a:ext cx="11706727" cy="42473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граждане; </a:t>
            </a:r>
            <a:endParaRPr 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пожилого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пенсионеры; </a:t>
            </a:r>
          </a:p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 местности, удаленных и труднодоступных населенных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пунктов; </a:t>
            </a:r>
          </a:p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переселенцы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беженцы; </a:t>
            </a:r>
            <a:endParaRPr lang="ru-RU" sz="2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признанные ограниченно дееспособными</a:t>
            </a:r>
            <a:r>
              <a:rPr lang="ru-RU" sz="27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7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7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безработные; </a:t>
            </a:r>
          </a:p>
          <a:p>
            <a:pPr algn="just">
              <a:defRPr/>
            </a:pPr>
            <a:r>
              <a:rPr lang="ru-RU" sz="27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</a:t>
            </a:r>
            <a:r>
              <a:rPr lang="ru-RU" sz="27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приравниваются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граждане, временно оказавшиеся в сложной жизненной ситуации 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749979" y="1840832"/>
            <a:ext cx="651933" cy="59901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10426" y="685800"/>
            <a:ext cx="11045126" cy="553212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alt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СОМНЕВАЙТЕСЬ!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вызвать сомнение: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Необоснованный визит</a:t>
            </a:r>
            <a:r>
              <a:rPr lang="ru-RU" altLang="ru-RU" sz="2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 сотрудники госорганов, УК,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ресурсоснабжающих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 приходят в том случае, если Вами или соседями инициировались жалобы.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осмотрах (по своей инициативе) УК и РСО предупреждают заранее – разместив информацию на информационных досках. </a:t>
            </a:r>
            <a:endParaRPr lang="ru-RU" alt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УК, РСО самостоятельно (телефоны указаны в квитанциях, которые приходят ежемесячно), уточните, направляли ли они специалистов. Телефоны госорганов также имеются в доступных источниках (если не можете найти самостоятельно – позвоните родственникам или в консультационные пункты Центра гигиены или эпидемиологии).</a:t>
            </a:r>
          </a:p>
        </p:txBody>
      </p:sp>
    </p:spTree>
    <p:extLst>
      <p:ext uri="{BB962C8B-B14F-4D97-AF65-F5344CB8AC3E}">
        <p14:creationId xmlns:p14="http://schemas.microsoft.com/office/powerpoint/2010/main" val="38496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22618" y="1185672"/>
            <a:ext cx="11130470" cy="4507992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Напористость</a:t>
            </a:r>
            <a:r>
              <a:rPr lang="ru-RU" altLang="ru-RU" sz="2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визитер  говорит о том, что «введены новые требования» и «нужно установить какой-то прибор, чтобы не нарваться на штраф» - это может быть признаком обмана. Не поговорив с компетентными людьми (не сотрудниками данной фирмы, а родственниками, сотрудниками УК) не стоит принимать решение о сделке!</a:t>
            </a:r>
          </a:p>
        </p:txBody>
      </p:sp>
    </p:spTree>
    <p:extLst>
      <p:ext uri="{BB962C8B-B14F-4D97-AF65-F5344CB8AC3E}">
        <p14:creationId xmlns:p14="http://schemas.microsoft.com/office/powerpoint/2010/main" val="19491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85216" y="410718"/>
            <a:ext cx="8766048" cy="893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 в финансовой сфере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56032" y="1715262"/>
            <a:ext cx="11399520" cy="493776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«подмена договоров»: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вклада с пенсионером заключается договор займа. </a:t>
            </a:r>
          </a:p>
          <a:p>
            <a:pPr algn="just" eaLnBrk="1" hangingPunct="1">
              <a:buNone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пенсионерами, которые хотят сделать вклад, банк заключал договоры займа от имени другой компании. После привлечения денежных средств эта компания объявила о своем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банкротстве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84" y="205359"/>
            <a:ext cx="3478784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09472" y="743712"/>
            <a:ext cx="10411968" cy="4962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банку выгодно обманывать?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вклада, «подменные»  продукты не имеют государственной гарантии возврата (в отличие от вклада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57200" indent="-457200" algn="ctr">
              <a:buFontTx/>
              <a:buChar char="-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некоторым договорам (например, инвестиционные) законодательство о защите прав потребителей не применяется;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намеренного введения в заблуждения очень проблематично;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вложенные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досрочному возврату не подлежат, либо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невыгодных условиях (можно получить гораздо меньше, чем вложил изначально)</a:t>
            </a:r>
          </a:p>
        </p:txBody>
      </p:sp>
    </p:spTree>
    <p:extLst>
      <p:ext uri="{BB962C8B-B14F-4D97-AF65-F5344CB8AC3E}">
        <p14:creationId xmlns:p14="http://schemas.microsoft.com/office/powerpoint/2010/main" val="36083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07274" y="164211"/>
            <a:ext cx="8805862" cy="659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937" y="4291012"/>
            <a:ext cx="3678063" cy="2676716"/>
          </a:xfrm>
          <a:prstGeom prst="rect">
            <a:avLst/>
          </a:prstGeom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68224" y="1011936"/>
            <a:ext cx="9290304" cy="5218176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ВАШИ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Поскольку именно Вы распоряжаетесь своими деньгами, Вы имеете возможность не торопясь ознакомиться с предложенными условиями. Не нужно торопиться! Экономия времени и безграничное доверие банку может привести к нарушению Ваших прав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НАРУШЕНИЕ БУДЕТ СЛОЖНО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Закон предполагает разумность действий стороны сделки, в связи с чем для ее оспаривания должны быть весомые  доказательства. При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потребитель, как правило, подписывает все предоставленные документы. Доказать обман и неосознанный характер действий при отсутствии свидетелей (к показаниям которых суд также часто относится критически)  в  суде крайне сложно.</a:t>
            </a:r>
          </a:p>
        </p:txBody>
      </p:sp>
    </p:spTree>
    <p:extLst>
      <p:ext uri="{BB962C8B-B14F-4D97-AF65-F5344CB8AC3E}">
        <p14:creationId xmlns:p14="http://schemas.microsoft.com/office/powerpoint/2010/main" val="35838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1819466" y="584454"/>
            <a:ext cx="8805862" cy="659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3450336" y="1697736"/>
            <a:ext cx="7985760" cy="4544568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СОМНЕВАЙТЕСЬ!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должно вызвать сомнения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Разночтения в названии или условиях договора с тем продуктом, который Вы приобретаете.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необходимо сделать вклад, то договор будет называется «договор вклада», а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договора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привлечение Ваших денежных средств во вклад.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040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990154" y="499110"/>
            <a:ext cx="8805862" cy="6469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707136" y="1365504"/>
            <a:ext cx="11033760" cy="512064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Иногда иные «</a:t>
            </a:r>
            <a:r>
              <a:rPr lang="ru-RU" altLang="ru-RU" sz="2400" b="1" u="sng" dirty="0" err="1" smtClean="0">
                <a:latin typeface="Times New Roman" pitchFamily="18" charset="0"/>
                <a:cs typeface="Times New Roman" pitchFamily="18" charset="0"/>
              </a:rPr>
              <a:t>лжедоговоры</a:t>
            </a: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» имеют схожее название с тем продуктом, который Вам нужен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потребителя был вклад «</a:t>
            </a:r>
            <a:r>
              <a:rPr lang="ru-RU" altLang="ru-RU" sz="2400" i="1" dirty="0" err="1" smtClean="0">
                <a:latin typeface="Times New Roman" pitchFamily="18" charset="0"/>
                <a:cs typeface="Times New Roman" pitchFamily="18" charset="0"/>
              </a:rPr>
              <a:t>СуперВклад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», а потом банк «подменил» договор договором «Супер </a:t>
            </a:r>
            <a:r>
              <a:rPr lang="ru-RU" altLang="ru-RU" sz="2400" i="1" dirty="0" err="1" smtClean="0"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», сообщив потребителям, что это «одно и то же»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 перезаключить уже действующий договор на  «более выгодных условиях»</a:t>
            </a:r>
            <a:endParaRPr lang="ru-RU" alt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1179611"/>
            <a:ext cx="6193536" cy="3773355"/>
          </a:xfrm>
          <a:prstGeom prst="rect">
            <a:avLst/>
          </a:prstGeom>
        </p:spPr>
      </p:pic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414273" y="517398"/>
            <a:ext cx="9643871" cy="7749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работы автосалонов, построенная на обмане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109472" y="4840224"/>
            <a:ext cx="10765537" cy="1658112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Компании: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«Адамант Моторс»,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Автолегион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«Гранд»,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ГородАвто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Карвана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(ООО «Авто-Брокер», ООО «Гермес-Авто», ООО «ИБС-Холдинг», ООО  «СМАРТ» , ООО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Автолегион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Афтофинанс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, ООО «АВТОТРЕЙД» , ООО «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ООО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Авторитм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633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12064" y="402336"/>
            <a:ext cx="11180064" cy="6260592"/>
          </a:xfrm>
          <a:prstGeom prst="roundRect">
            <a:avLst>
              <a:gd name="adj" fmla="val 16667"/>
            </a:avLst>
          </a:prstGeom>
          <a:solidFill>
            <a:srgbClr val="E9FDF8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 бронирует на сайте автомобиль по определенной стоимости, на сайте указана возможность приобретения автомобиля в кредит по ставке порядка 5%; 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Потребителю перезванивают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сообщают о наличии автомобиля, действующих «государственных программах» и скидках;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автосалоне в процессе рассмотрения заявок на кредит сообщается, что кредит на изначально  забронированный  автомобиль одобрен на иных, менее выгодных  условиях; навязывается иной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(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увеличивается в 1,5-2 раза); в момент подписания кредитного договора цена снова меняется и появляются различные </a:t>
            </a:r>
            <a:r>
              <a:rPr lang="ru-RU" alt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доп.услуги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(карты «Помощь на дороге», страховки и пр.), 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заключения договора искусственно затягивается (от 6-10 часов), условия постоянно меняются, предоставляются на подпись различные документы (некоторые граждане отмечают подмену страниц или исчезновение документов);</a:t>
            </a:r>
          </a:p>
          <a:p>
            <a:pPr algn="just">
              <a:buFont typeface="Arial" panose="020B0604020202020204" pitchFamily="34" charset="0"/>
              <a:buAutoNum type="arabicPeriod"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приобретается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 стоимостью в 2 раза превышающую изначально запланированную; отдельно берется оплата за доп. услуги (как минимум 60-100 тыс. руб.); заключается кредитный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19557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919097" y="1031874"/>
            <a:ext cx="8715375" cy="189420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Роспотребнадзором была проведена контрольная закупка  в отношении автосалона, которая выявила допускаемые нарушения прав потребителей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4" y="3160204"/>
            <a:ext cx="8326565" cy="32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02" y="4328160"/>
            <a:ext cx="3605228" cy="2529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640" y="926592"/>
            <a:ext cx="9026968" cy="518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особенности социально уязвимых групп населения </a:t>
            </a:r>
            <a:r>
              <a:rPr lang="ru-RU" sz="29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 обману</a:t>
            </a:r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Осторожность на фоне доверия государственным и муниципальным органам и учреждениям и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организациям; 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накоплений (о чем знают мошенники) на фоне бережливости;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Сложная жизненная ситуация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721930" y="657606"/>
            <a:ext cx="8805862" cy="902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955453" y="1758696"/>
            <a:ext cx="10338816" cy="473964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ru-RU" altLang="ru-RU" sz="2400" b="1" u="sng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СОМНЕВАЙТЕСЬ</a:t>
            </a:r>
            <a:r>
              <a:rPr lang="ru-RU" alt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, особенно если: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автомобиля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(в рекламе) существенно ниже среднерыночной.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процентная ставка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кредиту, которая указана в рекламе или при первом общении с менеджером, неоправданно низкая (якобы, в связи с  «госпрограммой»);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визите в автосалон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автомобиля постоянно откладывается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различными надуманными предлогами («автомобиль находится в другом месте» и пр.);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сумма кредита, которую необходимо запросить у банка,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несколько раз превышает стоимость автомобиля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246442" y="352806"/>
            <a:ext cx="10287190" cy="988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94944" y="1624584"/>
            <a:ext cx="11058144" cy="432435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ctr">
              <a:buFontTx/>
              <a:buChar char="-"/>
            </a:pP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часто направлены на то, чтобы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изначально заявленный автомобиль на другой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(иная модель, марка) – чтобы невозможно было впоследствии сопоставить изначально объявленные условия и  документы, оформленные в итоге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None/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заключения договора затягивается на целый день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сотрудники салона, которые общаются с клиентом, постоянно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меняются.</a:t>
            </a:r>
          </a:p>
        </p:txBody>
      </p:sp>
    </p:spTree>
    <p:extLst>
      <p:ext uri="{BB962C8B-B14F-4D97-AF65-F5344CB8AC3E}">
        <p14:creationId xmlns:p14="http://schemas.microsoft.com/office/powerpoint/2010/main" val="31607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904810" y="1462278"/>
            <a:ext cx="8805862" cy="11955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продажи и  мошенничество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47" y="3525117"/>
            <a:ext cx="9247825" cy="221731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978218" y="730758"/>
            <a:ext cx="10713910" cy="535305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600" u="sng" dirty="0" smtClean="0">
                <a:latin typeface="Times New Roman" pitchFamily="18" charset="0"/>
                <a:cs typeface="Times New Roman" pitchFamily="18" charset="0"/>
              </a:rPr>
              <a:t>Что нужно помнить: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alt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РИСК = </a:t>
            </a:r>
            <a:r>
              <a:rPr lang="ru-RU" alt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ОТВЕТСТВЕННОЕ </a:t>
            </a:r>
            <a:r>
              <a:rPr lang="ru-RU" altLang="ru-RU" sz="2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ПРИОБРЕТЕНИЕ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. Приобретение товаров через телемагазины, Интернет, по телефону – всегда сопряжено с риском. :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Необходимо перед покупкой знать, у кого приобретается товар (</a:t>
            </a:r>
            <a:r>
              <a:rPr lang="ru-RU" altLang="ru-RU" sz="26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 номер телефона, адрес сайта и канал, по которому идет передача, </a:t>
            </a:r>
            <a:r>
              <a:rPr lang="ru-RU" altLang="ru-RU" sz="2600" b="1" u="sng" dirty="0" smtClean="0">
                <a:latin typeface="Times New Roman" pitchFamily="18" charset="0"/>
                <a:cs typeface="Times New Roman" pitchFamily="18" charset="0"/>
              </a:rPr>
              <a:t>а именно лицо, которое продает </a:t>
            </a: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(его ИНН, ОГРН, полное фирменное наименование, адрес).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тратьте на дистанционные покупки сумму, которую не сможете потерять без существенного ущерба. Мошенников практически невозможной найти!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21792" y="707136"/>
            <a:ext cx="11143488" cy="5769864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ПРОВЕРКА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Звонки из банков, правоохранительных и иных </a:t>
            </a: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гос.органов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</a:t>
            </a:r>
            <a:r>
              <a:rPr lang="ru-RU" altLang="ru-RU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перепроверять</a:t>
            </a:r>
            <a:r>
              <a:rPr lang="ru-RU" alt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того, как вами будет сообщена предметная информация лучше  самостоятельно позвонить в данные учреждения 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не по тем </a:t>
            </a:r>
            <a:r>
              <a:rPr lang="ru-RU" alt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номерам, </a:t>
            </a:r>
            <a:r>
              <a:rPr lang="ru-RU" alt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сообщили мошенники, а официальным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телефон банка всегда есть на банковской карте; телефон госучреждения можно узнать в справочной или сети Интернет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получили СМС-сообщение о блокировке карты или списании денежных средств, не перезванивайте по указанному в СМС номеру!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обо всех операциях, перезвоните по номеру, указанному на ВАШЕЙ банковской карточке, сходите в банк лично и проверьте баланс через банкомат/онлайн-банк.</a:t>
            </a:r>
          </a:p>
        </p:txBody>
      </p:sp>
    </p:spTree>
    <p:extLst>
      <p:ext uri="{BB962C8B-B14F-4D97-AF65-F5344CB8AC3E}">
        <p14:creationId xmlns:p14="http://schemas.microsoft.com/office/powerpoint/2010/main" val="312035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85216" y="685800"/>
            <a:ext cx="11143488" cy="5702808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варианты телефонного мошенничества: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«Ваши средства хотели списать мошенники, мы их заблокировали…»;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СМС-сообщение о блокировке карты или списании денежных средств;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Приходит СМС-сообщение о том, что «Ваш счет пополнен на ___руб.», далее с другого номера приходит сообщение: «Я по ошибке положил деньги на Ваш телефон, прошу их вернуть (положить деньги на мой номер)».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Мошенники звонят от имени родственников, попавших в беду; часто подделывают голос или пр6едставляются сотрудниками правоохранительных органов, якобы задержавших Вашего мужа, сына, внука и пр. 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доверие часто входят потому, что называют какие-то малоизвестные факты биографии или паспортные данные. Помните: в век информационных технологий эти данные могут быть недобросовестно получены из каких угодно источников!</a:t>
            </a:r>
          </a:p>
        </p:txBody>
      </p:sp>
    </p:spTree>
    <p:extLst>
      <p:ext uri="{BB962C8B-B14F-4D97-AF65-F5344CB8AC3E}">
        <p14:creationId xmlns:p14="http://schemas.microsoft.com/office/powerpoint/2010/main" val="12656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2319338" y="757428"/>
            <a:ext cx="8805862" cy="21831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советы потребителям</a:t>
            </a:r>
            <a:endParaRPr lang="ru-RU" sz="3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" y="1848993"/>
            <a:ext cx="61912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27546" y="576072"/>
            <a:ext cx="11386502" cy="5629656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Бережно относитесь к своим персональным данным и документам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Не следует отдавать в руки чужим людям паспорт, никогда никому не называть данные банковской карты: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пин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-код и СVV (трехзначный код на обратной стороне карты).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Если Вам дают заполнить анкету или опросный лист - внимательно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изучите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содержание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прежде чем что-либо подписать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необходимо внимательно ознакомиться с содержанием.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0"/>
              </a:spcBef>
              <a:buFontTx/>
              <a:buChar char="-"/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Приучите родственников и друзей  советоваться друг с другом</a:t>
            </a: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634810" y="783336"/>
            <a:ext cx="7168070" cy="541020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осторожностью относитесь к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сетевому маркетингу и бесплатным демонстрациям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письменных документах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противоречий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теми разъяснениями, которые дает сотрудник компании,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заключения сделки лучше отказаться 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0" y="2810252"/>
            <a:ext cx="5644907" cy="38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841248" y="832104"/>
            <a:ext cx="10399776" cy="534924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fontAlgn="t"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Если просят взять с собой </a:t>
            </a:r>
            <a:r>
              <a:rPr lang="ru-RU" alt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паспорт - большая вероятность</a:t>
            </a: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основная задача таких продавцов (исполнителей) продать дорогостоящий товар (оказать услугу) с предоставлением </a:t>
            </a:r>
            <a:r>
              <a:rPr lang="ru-RU" alt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кредита</a:t>
            </a: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fontAlgn="t">
              <a:buFontTx/>
              <a:buChar char="-"/>
              <a:defRPr/>
            </a:pPr>
            <a:r>
              <a:rPr lang="ru-RU" alt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испытывайте неловкость и </a:t>
            </a:r>
            <a:r>
              <a:rPr lang="ru-RU" alt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стесняйтесь сказать твердое «НЕТ»</a:t>
            </a:r>
          </a:p>
          <a:p>
            <a:pPr algn="just" fontAlgn="t">
              <a:buFont typeface="Arial" charset="0"/>
              <a:buNone/>
              <a:defRPr/>
            </a:pPr>
            <a:r>
              <a:rPr lang="ru-RU" altLang="ru-RU" sz="2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altLang="ru-RU" sz="26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Доказано, что человек, которому сделали что-то хорошее (например, оказали бесплатную услугу или сделали подарок, даже угостили чаем или кофе!) – испытывает чувство вины, отказывая во встречной услуге (например, что-то купить). Не поддавайтесь приемам манипуляторов! Это неуместно, когда обмен неадекватен (чашка чая = кредит на 100 тыс. руб.).</a:t>
            </a:r>
          </a:p>
        </p:txBody>
      </p:sp>
    </p:spTree>
    <p:extLst>
      <p:ext uri="{BB962C8B-B14F-4D97-AF65-F5344CB8AC3E}">
        <p14:creationId xmlns:p14="http://schemas.microsoft.com/office/powerpoint/2010/main" val="12706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600200" y="605854"/>
            <a:ext cx="9762744" cy="550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проблемы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55904" y="1358646"/>
            <a:ext cx="10960608" cy="5151882"/>
          </a:xfrm>
          <a:prstGeom prst="rect">
            <a:avLst/>
          </a:prstGeom>
          <a:solidFill>
            <a:srgbClr val="FEF6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центров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навязывающих дорогостоящие услуги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родажа 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неоправданно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дорогостоящих  товаров и услуг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массажных накидок, посуды, постельного белья, газоанализаторов, фильтров, пластиковых окон, БАД,  в том числе, -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или на «презентациях»; </a:t>
            </a:r>
            <a:endParaRPr lang="ru-RU" alt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авязывание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предоставление некачественных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дорогостоящих юридических услуг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еятельность 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автосалонов, которые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обмана существенно меняют изначально обозначенные  условия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сделки;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alt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Мисселинг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договоров путем обмана</a:t>
            </a: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финансовой сфере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endParaRPr lang="ru-RU" alt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</a:pP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«Дистанционный обман» (в том числе, телефонное мошенничество)</a:t>
            </a:r>
          </a:p>
        </p:txBody>
      </p:sp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86042" y="637032"/>
            <a:ext cx="8606726" cy="5544312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Прежде, чем приобрести товар или услугу следует: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продумать вопрос о необходимости покупки;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ознакомиться с инструкцией;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внимательно изучить все имеющиеся у продавца документы;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потребовать от распространителя демонстрации его работы;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проконсультироваться с сотрудниками компетентных организаций;</a:t>
            </a:r>
          </a:p>
          <a:p>
            <a:pPr algn="just" fontAlgn="t">
              <a:buFont typeface="Arial" panose="020B0604020202020204" pitchFamily="34" charset="0"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посоветоваться с родными и близкими.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006" y="3127814"/>
            <a:ext cx="2901697" cy="30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561658" y="551688"/>
            <a:ext cx="8009318" cy="5312664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fontAlgn="t">
              <a:buFont typeface="Arial" panose="020B0604020202020204" pitchFamily="34" charset="0"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</a:p>
          <a:p>
            <a:pPr lvl="1" algn="ctr" fontAlgn="t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нарушения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постоянно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построены они на одних принципах!</a:t>
            </a:r>
          </a:p>
          <a:p>
            <a:pPr algn="ctr" fontAlgn="t">
              <a:buFont typeface="Arial" panose="020B0604020202020204" pitchFamily="34" charset="0"/>
              <a:buNone/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>
              <a:buFont typeface="Arial" panose="020B0604020202020204" pitchFamily="34" charset="0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Самый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совет: </a:t>
            </a:r>
          </a:p>
          <a:p>
            <a:pPr lvl="1" algn="ctr" fontAlgn="t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речь идет о Ваших  деньгах - ВСЕГДА И ВО ВСЕМ СОМНЕВАЙТЕСЬ!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86" y="3450336"/>
            <a:ext cx="2842775" cy="31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011937" y="446659"/>
            <a:ext cx="10582656" cy="68262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надзорным органам сложно бороться с этими схемами?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834009" y="1699260"/>
            <a:ext cx="10760584" cy="80010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административной ответственности – несоизмеримы с прибылями от незаконной деятельности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834009" y="2830068"/>
            <a:ext cx="10760584" cy="85725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воздействия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недоказуемо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834009" y="4080510"/>
            <a:ext cx="10760584" cy="80010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которые удается доказать,  устранимы, незаконные схемы привлечения граждан к приобретению услуг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совершенствуются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834009" y="5388102"/>
            <a:ext cx="10760584" cy="927354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судебной защиты прав потребителей носят «точечный характер» и не пресекают деятельность таких лиц в целом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815585" y="1152144"/>
            <a:ext cx="975360" cy="60198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91785" y="2520696"/>
            <a:ext cx="822960" cy="47244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15585" y="3506724"/>
            <a:ext cx="975360" cy="60198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815585" y="4883658"/>
            <a:ext cx="975360" cy="60198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92618" y="633222"/>
            <a:ext cx="880586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924973" y="1287018"/>
            <a:ext cx="10741152" cy="5308854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Будьте тем, кто защитит близких, друзей, соседей от мошенников!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Сообщите полученную сегодня  информацию  </a:t>
            </a:r>
            <a:r>
              <a:rPr lang="ru-RU" altLang="ru-RU" sz="2600" b="1" u="sng" dirty="0" smtClean="0">
                <a:latin typeface="Times New Roman" pitchFamily="18" charset="0"/>
                <a:cs typeface="Times New Roman" pitchFamily="18" charset="0"/>
              </a:rPr>
              <a:t>своим родственникам, знакомым, старшим по дому, соседям, в том числе, одиноко проживающим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Распространение данной информации может прекратить цепочку нарушений!</a:t>
            </a:r>
          </a:p>
          <a:p>
            <a:pPr marL="342900" indent="-342900" algn="ctr" fontAlgn="t">
              <a:buFontTx/>
              <a:buChar char="-"/>
              <a:defRPr/>
            </a:pPr>
            <a:r>
              <a:rPr lang="ru-RU" alt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Предупреждайте одиноких соседей о замеченных Вами «визитерах» или подозрительных объявлениях!</a:t>
            </a:r>
            <a:endParaRPr lang="ru-RU" altLang="ru-RU" sz="2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t">
              <a:buFontTx/>
              <a:buChar char="-"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Если Вы стали жертвой мошенников 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– сообщайте немедленно своим родственникам и в компетентные органы!</a:t>
            </a:r>
          </a:p>
          <a:p>
            <a:pPr algn="ctr" fontAlgn="t">
              <a:buFont typeface="Arial" charset="0"/>
              <a:buNone/>
              <a:defRPr/>
            </a:pPr>
            <a:r>
              <a:rPr lang="ru-RU" altLang="ru-RU" sz="2600" dirty="0" smtClean="0">
                <a:latin typeface="Times New Roman" pitchFamily="18" charset="0"/>
                <a:cs typeface="Times New Roman" pitchFamily="18" charset="0"/>
              </a:rPr>
              <a:t>- О</a:t>
            </a:r>
            <a:r>
              <a:rPr lang="ru-RU" altLang="ru-RU" sz="2600" b="1" dirty="0" smtClean="0">
                <a:latin typeface="Times New Roman" pitchFamily="18" charset="0"/>
                <a:cs typeface="Times New Roman" pitchFamily="18" charset="0"/>
              </a:rPr>
              <a:t>казывайте  поддержку близким, столкнувшимся с нарушением!</a:t>
            </a:r>
            <a:endParaRPr lang="ru-RU" alt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134938" y="685800"/>
            <a:ext cx="11715686" cy="5568696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Узнайте, запишите и разместите 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видном месте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 своего 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банка, участкового и управляющей компании!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любых попытках узнать ПИН-код, сообщениях о блокировке/списании денежных средств с карты или иной подозрительной активности в отношении Ваших финансовых средств –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сообщайте в банк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(лучше временно заблокировать счет, а затем в отделении банка все восстановить, чем лишиться всех накоплений!)</a:t>
            </a:r>
          </a:p>
        </p:txBody>
      </p:sp>
    </p:spTree>
    <p:extLst>
      <p:ext uri="{BB962C8B-B14F-4D97-AF65-F5344CB8AC3E}">
        <p14:creationId xmlns:p14="http://schemas.microsoft.com/office/powerpoint/2010/main" val="40486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929194" y="645414"/>
            <a:ext cx="8805862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890016" y="1402080"/>
            <a:ext cx="10704576" cy="5023104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также  телефоны и адреса: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Свердловской области», г.Екатеринбург, пер. Отдельный, 3,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(343) 374-14-55;</a:t>
            </a:r>
          </a:p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Екатеринбургский консультационный пункт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Екатеринбург, ул. Московская, 49, тел.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(343) 272-00-07;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получить консультацию по вопросам защиты прав – как до сделки, так и после, в случае столкновения с нарушением.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 помогут, в том числе, составить жалобу в органы Роспотребнадзора, претензию, иск в суд.</a:t>
            </a:r>
          </a:p>
        </p:txBody>
      </p:sp>
    </p:spTree>
    <p:extLst>
      <p:ext uri="{BB962C8B-B14F-4D97-AF65-F5344CB8AC3E}">
        <p14:creationId xmlns:p14="http://schemas.microsoft.com/office/powerpoint/2010/main" val="7697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622362" y="283464"/>
            <a:ext cx="8907462" cy="426720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90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Памятку «Как не стать жертвой мошенников» можно получить в Консультационных пунктах Центра гигиены и эпидемиологии!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97" y="3654552"/>
            <a:ext cx="3060192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504" y="2768346"/>
            <a:ext cx="7010400" cy="1771650"/>
          </a:xfrm>
          <a:prstGeom prst="rect">
            <a:avLst/>
          </a:prstGeom>
          <a:solidFill>
            <a:srgbClr val="4F81BD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за внимание!</a:t>
            </a:r>
            <a:endParaRPr kumimoji="0" lang="ru-RU" altLang="ru-RU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783080" y="422974"/>
            <a:ext cx="8915400" cy="550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черты незаконных схем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32232" y="1377696"/>
            <a:ext cx="8714232" cy="4561650"/>
          </a:xfrm>
          <a:prstGeom prst="rect">
            <a:avLst/>
          </a:prstGeom>
          <a:solidFill>
            <a:srgbClr val="FEF6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Манипуляция ценой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подарки, скидки, заманчивые бонусы (и «только сегодня»!)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кредитного договора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Акцент на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социально уязвимые слои населения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символики, формы, удостоверений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государственных органов, учреждений, управляющих компаний)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001" y="4006160"/>
            <a:ext cx="4130655" cy="27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261237" y="241935"/>
            <a:ext cx="9352470" cy="1024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медицинских центров, навязывающих дорогостоящие услуги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61237" y="1780032"/>
            <a:ext cx="9711563" cy="4746498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Сбор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клиенте и телефонный звонок</a:t>
            </a: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6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Визит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в салон (</a:t>
            </a:r>
            <a:r>
              <a:rPr lang="ru-RU" altLang="ru-RU" sz="26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мед.центр</a:t>
            </a: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endParaRPr lang="ru-RU" altLang="ru-RU" sz="26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Осуществление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 с одновременной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реализацией психологических приемов  продвижения услуг</a:t>
            </a: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6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(цена договора – 50-100 </a:t>
            </a:r>
            <a:r>
              <a:rPr lang="ru-RU" altLang="ru-RU" sz="2600" dirty="0" err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кредитного договора</a:t>
            </a: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ru-RU" altLang="ru-RU" sz="26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Отказ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возврате денежных средств  (частичный отказ) при отказе потребителя от договора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711332" y="1121664"/>
            <a:ext cx="811371" cy="65836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2" y="2377440"/>
            <a:ext cx="4194048" cy="4480560"/>
          </a:xfrm>
          <a:prstGeom prst="rect">
            <a:avLst/>
          </a:prstGeom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30442" y="304800"/>
            <a:ext cx="8572182" cy="5992368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нарушения, свидетельствующие об обмане потребителей: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диагноз потребителю не мог быть поставлен исходя из тех обследований, которые проводились;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 назначенное лечение не могло быть эффективным применительно к данному диагнозу;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согласно инструкциям, выдаваемым сотрудниками медицинского центра «GLOBALMED», все действия персонала медицинского центра направлены на заключение договоров </a:t>
            </a:r>
            <a:r>
              <a:rPr lang="ru-RU" alt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любым способом</a:t>
            </a:r>
            <a:r>
              <a:rPr lang="ru-RU" alt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зависимости от результатов диагностики</a:t>
            </a:r>
          </a:p>
        </p:txBody>
      </p:sp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560576" y="352806"/>
            <a:ext cx="9692640" cy="495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6602" y="941832"/>
            <a:ext cx="10374566" cy="5623560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КОМПАНИИ СВОЙ ИНТЕРЕС.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Любая компания на рынке всегда  преследует </a:t>
            </a:r>
            <a:r>
              <a:rPr lang="ru-RU" alt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«БЕСПЛАТНО» НЕ НУЖЕН ПАСПОРТ.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заключать договор не планируется – паспорт лучше не брать; если без паспорта «бесплатные» услуги не предоставляются – скорее всего, перед Вами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обмана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СВИДЕТЕЛИ.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дорогостоящие сделки не следует заключать в одиночестве, всегда берите с собой знакомых и друзей; перед заключением сделки лучше всегда советоваться с  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близкими родственниками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alt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AutoNum type="arabicParenR"/>
            </a:pPr>
            <a:r>
              <a:rPr lang="ru-RU" alt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СОМНЕВАЙТЕСЬ!  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что-то вызывает хоть малейшие  сомнения – нужно отказываться от сделки; вернуться обратно, обдумав все условия, можно в любой момент; это будет легче и «дешевле», чем потом получить назад свои деньги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1848866" y="336550"/>
            <a:ext cx="8631237" cy="7533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фирм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92608" y="1365504"/>
            <a:ext cx="9119616" cy="5254752"/>
          </a:xfrm>
          <a:prstGeom prst="roundRect">
            <a:avLst>
              <a:gd name="adj" fmla="val 16667"/>
            </a:avLst>
          </a:prstGeom>
          <a:solidFill>
            <a:srgbClr val="F9F3FF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Обращение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 за «бесплатной консультацией»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Визит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 в офис;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гарантия решения проблемной ситуации (зачастую бесперспективной);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</a:t>
            </a:r>
            <a:r>
              <a:rPr lang="ru-RU" altLang="ru-RU" sz="26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 не оптимального, а максимального состава услуг;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договора (цена договора – 20-150 </a:t>
            </a:r>
            <a:r>
              <a:rPr lang="ru-RU" altLang="ru-RU" sz="2600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юридически неграмотных документов; ускоренное подписание актов об оказании услуг; </a:t>
            </a:r>
          </a:p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26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Отказ в возврате денежных средств при отказе потребителя от договора</a:t>
            </a:r>
            <a:endParaRPr lang="ru-RU" altLang="ru-RU" sz="26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288" y="1548384"/>
            <a:ext cx="3443248" cy="37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331</TotalTime>
  <Words>8246</Words>
  <Application>Microsoft Office PowerPoint</Application>
  <PresentationFormat>Широкоэкранный</PresentationFormat>
  <Paragraphs>446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Calibri</vt:lpstr>
      <vt:lpstr>Century Gothic</vt:lpstr>
      <vt:lpstr>Palatino Linotype</vt:lpstr>
      <vt:lpstr>Times New Roman</vt:lpstr>
      <vt:lpstr>Wingdings 2</vt:lpstr>
      <vt:lpstr>Презентация мозгового штурма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Светлана Сергеевна</dc:creator>
  <cp:lastModifiedBy>Костромина Светлана Владимировна</cp:lastModifiedBy>
  <cp:revision>144</cp:revision>
  <dcterms:created xsi:type="dcterms:W3CDTF">2019-10-29T10:35:31Z</dcterms:created>
  <dcterms:modified xsi:type="dcterms:W3CDTF">2020-02-07T11:54:14Z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